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96" r:id="rId3"/>
    <p:sldId id="276" r:id="rId4"/>
    <p:sldId id="278" r:id="rId5"/>
    <p:sldId id="279" r:id="rId6"/>
    <p:sldId id="280" r:id="rId7"/>
    <p:sldId id="281" r:id="rId8"/>
    <p:sldId id="282" r:id="rId9"/>
    <p:sldId id="283" r:id="rId10"/>
    <p:sldId id="286" r:id="rId11"/>
    <p:sldId id="284" r:id="rId12"/>
    <p:sldId id="285" r:id="rId13"/>
    <p:sldId id="291" r:id="rId14"/>
    <p:sldId id="288" r:id="rId15"/>
    <p:sldId id="287" r:id="rId16"/>
    <p:sldId id="258" r:id="rId17"/>
    <p:sldId id="271" r:id="rId18"/>
    <p:sldId id="274" r:id="rId19"/>
    <p:sldId id="272" r:id="rId20"/>
    <p:sldId id="273" r:id="rId21"/>
    <p:sldId id="262" r:id="rId22"/>
    <p:sldId id="257" r:id="rId23"/>
    <p:sldId id="263" r:id="rId24"/>
    <p:sldId id="275" r:id="rId25"/>
    <p:sldId id="264" r:id="rId26"/>
    <p:sldId id="265" r:id="rId27"/>
    <p:sldId id="266" r:id="rId28"/>
    <p:sldId id="267" r:id="rId29"/>
    <p:sldId id="268" r:id="rId30"/>
    <p:sldId id="269" r:id="rId31"/>
    <p:sldId id="270" r:id="rId32"/>
    <p:sldId id="295" r:id="rId33"/>
    <p:sldId id="292" r:id="rId34"/>
    <p:sldId id="293" r:id="rId35"/>
    <p:sldId id="29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5" d="100"/>
          <a:sy n="55" d="100"/>
        </p:scale>
        <p:origin x="-114" y="-12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71CDC1-559A-40F1-AE39-E3C01D6F89C7}"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48A1F-5DD2-4578-92C3-BBFA6DFB5AF7}" type="slidenum">
              <a:rPr lang="en-US" smtClean="0"/>
              <a:pPr/>
              <a:t>‹#›</a:t>
            </a:fld>
            <a:endParaRPr lang="en-US"/>
          </a:p>
        </p:txBody>
      </p:sp>
    </p:spTree>
    <p:extLst>
      <p:ext uri="{BB962C8B-B14F-4D97-AF65-F5344CB8AC3E}">
        <p14:creationId xmlns:p14="http://schemas.microsoft.com/office/powerpoint/2010/main" xmlns="" val="309462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1CDC1-559A-40F1-AE39-E3C01D6F89C7}"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48A1F-5DD2-4578-92C3-BBFA6DFB5AF7}" type="slidenum">
              <a:rPr lang="en-US" smtClean="0"/>
              <a:pPr/>
              <a:t>‹#›</a:t>
            </a:fld>
            <a:endParaRPr lang="en-US"/>
          </a:p>
        </p:txBody>
      </p:sp>
    </p:spTree>
    <p:extLst>
      <p:ext uri="{BB962C8B-B14F-4D97-AF65-F5344CB8AC3E}">
        <p14:creationId xmlns:p14="http://schemas.microsoft.com/office/powerpoint/2010/main" xmlns="" val="20826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1CDC1-559A-40F1-AE39-E3C01D6F89C7}"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48A1F-5DD2-4578-92C3-BBFA6DFB5AF7}" type="slidenum">
              <a:rPr lang="en-US" smtClean="0"/>
              <a:pPr/>
              <a:t>‹#›</a:t>
            </a:fld>
            <a:endParaRPr lang="en-US"/>
          </a:p>
        </p:txBody>
      </p:sp>
    </p:spTree>
    <p:extLst>
      <p:ext uri="{BB962C8B-B14F-4D97-AF65-F5344CB8AC3E}">
        <p14:creationId xmlns:p14="http://schemas.microsoft.com/office/powerpoint/2010/main" xmlns="" val="71516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1CDC1-559A-40F1-AE39-E3C01D6F89C7}"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48A1F-5DD2-4578-92C3-BBFA6DFB5AF7}" type="slidenum">
              <a:rPr lang="en-US" smtClean="0"/>
              <a:pPr/>
              <a:t>‹#›</a:t>
            </a:fld>
            <a:endParaRPr lang="en-US"/>
          </a:p>
        </p:txBody>
      </p:sp>
    </p:spTree>
    <p:extLst>
      <p:ext uri="{BB962C8B-B14F-4D97-AF65-F5344CB8AC3E}">
        <p14:creationId xmlns:p14="http://schemas.microsoft.com/office/powerpoint/2010/main" xmlns="" val="401887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71CDC1-559A-40F1-AE39-E3C01D6F89C7}"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48A1F-5DD2-4578-92C3-BBFA6DFB5AF7}" type="slidenum">
              <a:rPr lang="en-US" smtClean="0"/>
              <a:pPr/>
              <a:t>‹#›</a:t>
            </a:fld>
            <a:endParaRPr lang="en-US"/>
          </a:p>
        </p:txBody>
      </p:sp>
    </p:spTree>
    <p:extLst>
      <p:ext uri="{BB962C8B-B14F-4D97-AF65-F5344CB8AC3E}">
        <p14:creationId xmlns:p14="http://schemas.microsoft.com/office/powerpoint/2010/main" xmlns="" val="87070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71CDC1-559A-40F1-AE39-E3C01D6F89C7}"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48A1F-5DD2-4578-92C3-BBFA6DFB5AF7}" type="slidenum">
              <a:rPr lang="en-US" smtClean="0"/>
              <a:pPr/>
              <a:t>‹#›</a:t>
            </a:fld>
            <a:endParaRPr lang="en-US"/>
          </a:p>
        </p:txBody>
      </p:sp>
    </p:spTree>
    <p:extLst>
      <p:ext uri="{BB962C8B-B14F-4D97-AF65-F5344CB8AC3E}">
        <p14:creationId xmlns:p14="http://schemas.microsoft.com/office/powerpoint/2010/main" xmlns="" val="387345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71CDC1-559A-40F1-AE39-E3C01D6F89C7}" type="datetimeFigureOut">
              <a:rPr lang="en-US" smtClean="0"/>
              <a:pPr/>
              <a:t>3/11/2016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48A1F-5DD2-4578-92C3-BBFA6DFB5AF7}" type="slidenum">
              <a:rPr lang="en-US" smtClean="0"/>
              <a:pPr/>
              <a:t>‹#›</a:t>
            </a:fld>
            <a:endParaRPr lang="en-US"/>
          </a:p>
        </p:txBody>
      </p:sp>
    </p:spTree>
    <p:extLst>
      <p:ext uri="{BB962C8B-B14F-4D97-AF65-F5344CB8AC3E}">
        <p14:creationId xmlns:p14="http://schemas.microsoft.com/office/powerpoint/2010/main" xmlns="" val="326416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71CDC1-559A-40F1-AE39-E3C01D6F89C7}" type="datetimeFigureOut">
              <a:rPr lang="en-US" smtClean="0"/>
              <a:pPr/>
              <a:t>3/11/2016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48A1F-5DD2-4578-92C3-BBFA6DFB5AF7}" type="slidenum">
              <a:rPr lang="en-US" smtClean="0"/>
              <a:pPr/>
              <a:t>‹#›</a:t>
            </a:fld>
            <a:endParaRPr lang="en-US"/>
          </a:p>
        </p:txBody>
      </p:sp>
    </p:spTree>
    <p:extLst>
      <p:ext uri="{BB962C8B-B14F-4D97-AF65-F5344CB8AC3E}">
        <p14:creationId xmlns:p14="http://schemas.microsoft.com/office/powerpoint/2010/main" xmlns="" val="259150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1CDC1-559A-40F1-AE39-E3C01D6F89C7}" type="datetimeFigureOut">
              <a:rPr lang="en-US" smtClean="0"/>
              <a:pPr/>
              <a:t>3/11/2016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48A1F-5DD2-4578-92C3-BBFA6DFB5AF7}" type="slidenum">
              <a:rPr lang="en-US" smtClean="0"/>
              <a:pPr/>
              <a:t>‹#›</a:t>
            </a:fld>
            <a:endParaRPr lang="en-US"/>
          </a:p>
        </p:txBody>
      </p:sp>
    </p:spTree>
    <p:extLst>
      <p:ext uri="{BB962C8B-B14F-4D97-AF65-F5344CB8AC3E}">
        <p14:creationId xmlns:p14="http://schemas.microsoft.com/office/powerpoint/2010/main" xmlns="" val="290662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1CDC1-559A-40F1-AE39-E3C01D6F89C7}"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48A1F-5DD2-4578-92C3-BBFA6DFB5AF7}" type="slidenum">
              <a:rPr lang="en-US" smtClean="0"/>
              <a:pPr/>
              <a:t>‹#›</a:t>
            </a:fld>
            <a:endParaRPr lang="en-US"/>
          </a:p>
        </p:txBody>
      </p:sp>
    </p:spTree>
    <p:extLst>
      <p:ext uri="{BB962C8B-B14F-4D97-AF65-F5344CB8AC3E}">
        <p14:creationId xmlns:p14="http://schemas.microsoft.com/office/powerpoint/2010/main" xmlns="" val="29519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1CDC1-559A-40F1-AE39-E3C01D6F89C7}"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48A1F-5DD2-4578-92C3-BBFA6DFB5AF7}" type="slidenum">
              <a:rPr lang="en-US" smtClean="0"/>
              <a:pPr/>
              <a:t>‹#›</a:t>
            </a:fld>
            <a:endParaRPr lang="en-US"/>
          </a:p>
        </p:txBody>
      </p:sp>
    </p:spTree>
    <p:extLst>
      <p:ext uri="{BB962C8B-B14F-4D97-AF65-F5344CB8AC3E}">
        <p14:creationId xmlns:p14="http://schemas.microsoft.com/office/powerpoint/2010/main" xmlns="" val="17148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1CDC1-559A-40F1-AE39-E3C01D6F89C7}" type="datetimeFigureOut">
              <a:rPr lang="en-US" smtClean="0"/>
              <a:pPr/>
              <a:t>3/11/2016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48A1F-5DD2-4578-92C3-BBFA6DFB5AF7}" type="slidenum">
              <a:rPr lang="en-US" smtClean="0"/>
              <a:pPr/>
              <a:t>‹#›</a:t>
            </a:fld>
            <a:endParaRPr lang="en-US"/>
          </a:p>
        </p:txBody>
      </p:sp>
    </p:spTree>
    <p:extLst>
      <p:ext uri="{BB962C8B-B14F-4D97-AF65-F5344CB8AC3E}">
        <p14:creationId xmlns:p14="http://schemas.microsoft.com/office/powerpoint/2010/main" xmlns="" val="246829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c3teachers.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Social Studies Frameworks and Resource Toolkit</a:t>
            </a:r>
            <a:endParaRPr lang="en-US" dirty="0"/>
          </a:p>
        </p:txBody>
      </p:sp>
      <p:sp>
        <p:nvSpPr>
          <p:cNvPr id="3" name="Subtitle 2"/>
          <p:cNvSpPr>
            <a:spLocks noGrp="1"/>
          </p:cNvSpPr>
          <p:nvPr>
            <p:ph type="subTitle" idx="1"/>
          </p:nvPr>
        </p:nvSpPr>
        <p:spPr/>
        <p:txBody>
          <a:bodyPr/>
          <a:lstStyle/>
          <a:p>
            <a:r>
              <a:rPr lang="en-US" dirty="0" smtClean="0"/>
              <a:t>October 22, 2015</a:t>
            </a:r>
          </a:p>
          <a:p>
            <a:r>
              <a:rPr lang="en-US" dirty="0" smtClean="0"/>
              <a:t>Brian Dowd</a:t>
            </a:r>
            <a:endParaRPr lang="en-US" dirty="0"/>
          </a:p>
        </p:txBody>
      </p:sp>
    </p:spTree>
    <p:extLst>
      <p:ext uri="{BB962C8B-B14F-4D97-AF65-F5344CB8AC3E}">
        <p14:creationId xmlns:p14="http://schemas.microsoft.com/office/powerpoint/2010/main" xmlns="" val="2117815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Frameworks contain:</a:t>
            </a:r>
            <a:endParaRPr lang="en-US" dirty="0"/>
          </a:p>
        </p:txBody>
      </p:sp>
      <p:sp>
        <p:nvSpPr>
          <p:cNvPr id="3" name="Content Placeholder 2"/>
          <p:cNvSpPr>
            <a:spLocks noGrp="1"/>
          </p:cNvSpPr>
          <p:nvPr>
            <p:ph idx="1"/>
          </p:nvPr>
        </p:nvSpPr>
        <p:spPr/>
        <p:txBody>
          <a:bodyPr/>
          <a:lstStyle/>
          <a:p>
            <a:pPr lvl="0"/>
            <a:r>
              <a:rPr lang="en-US" sz="4800" dirty="0" smtClean="0"/>
              <a:t>Six Social Studies Practices</a:t>
            </a:r>
            <a:r>
              <a:rPr lang="en-US" dirty="0" smtClean="0"/>
              <a:t>:</a:t>
            </a:r>
          </a:p>
          <a:p>
            <a:pPr lvl="0">
              <a:buFont typeface="Wingdings" panose="05000000000000000000" pitchFamily="2" charset="2"/>
              <a:buChar char="Ø"/>
            </a:pPr>
            <a:r>
              <a:rPr lang="en-US" dirty="0" smtClean="0"/>
              <a:t>Gathering</a:t>
            </a:r>
            <a:r>
              <a:rPr lang="en-US" dirty="0"/>
              <a:t>, using and interpreting evidence</a:t>
            </a:r>
          </a:p>
          <a:p>
            <a:pPr lvl="0">
              <a:buFont typeface="Wingdings" panose="05000000000000000000" pitchFamily="2" charset="2"/>
              <a:buChar char="Ø"/>
            </a:pPr>
            <a:r>
              <a:rPr lang="en-US" dirty="0"/>
              <a:t>Chronological Reasoning and causation</a:t>
            </a:r>
          </a:p>
          <a:p>
            <a:pPr lvl="0">
              <a:buFont typeface="Wingdings" panose="05000000000000000000" pitchFamily="2" charset="2"/>
              <a:buChar char="Ø"/>
            </a:pPr>
            <a:r>
              <a:rPr lang="en-US" dirty="0"/>
              <a:t>Comparison and Contextualization</a:t>
            </a:r>
          </a:p>
          <a:p>
            <a:pPr lvl="0">
              <a:buFont typeface="Wingdings" panose="05000000000000000000" pitchFamily="2" charset="2"/>
              <a:buChar char="Ø"/>
            </a:pPr>
            <a:r>
              <a:rPr lang="en-US" dirty="0"/>
              <a:t>Geographic Reasoning</a:t>
            </a:r>
          </a:p>
          <a:p>
            <a:pPr lvl="0">
              <a:buFont typeface="Wingdings" panose="05000000000000000000" pitchFamily="2" charset="2"/>
              <a:buChar char="Ø"/>
            </a:pPr>
            <a:r>
              <a:rPr lang="en-US" dirty="0"/>
              <a:t>Economics and Economic Systems</a:t>
            </a:r>
          </a:p>
          <a:p>
            <a:pPr lvl="0">
              <a:buFont typeface="Wingdings" panose="05000000000000000000" pitchFamily="2" charset="2"/>
              <a:buChar char="Ø"/>
            </a:pPr>
            <a:r>
              <a:rPr lang="en-US" dirty="0"/>
              <a:t>Civic participation</a:t>
            </a:r>
          </a:p>
          <a:p>
            <a:endParaRPr lang="en-US" dirty="0"/>
          </a:p>
        </p:txBody>
      </p:sp>
    </p:spTree>
    <p:extLst>
      <p:ext uri="{BB962C8B-B14F-4D97-AF65-F5344CB8AC3E}">
        <p14:creationId xmlns:p14="http://schemas.microsoft.com/office/powerpoint/2010/main" xmlns="" val="2303622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Frameworks Set-Up</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8-10 Key ideas </a:t>
            </a:r>
            <a:r>
              <a:rPr lang="en-US" dirty="0"/>
              <a:t>(per grade level): Aligned to the standards and represent enduring understandings that should be the focus of teaching and learning at each grade. Designed to address large social studies perspectives, trends or issues. </a:t>
            </a:r>
            <a:endParaRPr lang="en-US" b="1" dirty="0" smtClean="0"/>
          </a:p>
          <a:p>
            <a:r>
              <a:rPr lang="en-US" b="1" dirty="0" smtClean="0"/>
              <a:t>2-7 </a:t>
            </a:r>
            <a:r>
              <a:rPr lang="en-US" b="1" dirty="0"/>
              <a:t>Conceptual Understandings (per key idea):</a:t>
            </a:r>
            <a:r>
              <a:rPr lang="en-US" dirty="0"/>
              <a:t> More specific statements that support the Key ideas. Together the key idea and conceptual understanding represent the body of Social Studies concepts that should be the focus of teaching and </a:t>
            </a:r>
            <a:r>
              <a:rPr lang="en-US" dirty="0" smtClean="0"/>
              <a:t>learning</a:t>
            </a:r>
            <a:endParaRPr lang="en-US" dirty="0"/>
          </a:p>
          <a:p>
            <a:r>
              <a:rPr lang="en-US" b="1" dirty="0"/>
              <a:t>Content Specifications</a:t>
            </a:r>
            <a:r>
              <a:rPr lang="en-US" dirty="0"/>
              <a:t>: Identify specific social studies content – “The students will”  articulates specifically what must be taught for each conceptual </a:t>
            </a:r>
            <a:r>
              <a:rPr lang="en-US" dirty="0" smtClean="0"/>
              <a:t>understanding.</a:t>
            </a:r>
            <a:endParaRPr lang="en-US" dirty="0"/>
          </a:p>
          <a:p>
            <a:pPr marL="0" indent="0">
              <a:buNone/>
            </a:pPr>
            <a:r>
              <a:rPr lang="en-US" dirty="0" smtClean="0"/>
              <a:t>The </a:t>
            </a:r>
            <a:r>
              <a:rPr lang="en-US" dirty="0"/>
              <a:t>content specification work in tandem with the conceptual understanding to support the key idea.</a:t>
            </a:r>
          </a:p>
          <a:p>
            <a:endParaRPr lang="en-US" dirty="0"/>
          </a:p>
        </p:txBody>
      </p:sp>
    </p:spTree>
    <p:extLst>
      <p:ext uri="{BB962C8B-B14F-4D97-AF65-F5344CB8AC3E}">
        <p14:creationId xmlns:p14="http://schemas.microsoft.com/office/powerpoint/2010/main" xmlns="" val="3140483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Read the Frameworks</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34458" y="1825625"/>
            <a:ext cx="5923084" cy="4351338"/>
          </a:xfrm>
          <a:prstGeom prst="rect">
            <a:avLst/>
          </a:prstGeom>
        </p:spPr>
      </p:pic>
    </p:spTree>
    <p:extLst>
      <p:ext uri="{BB962C8B-B14F-4D97-AF65-F5344CB8AC3E}">
        <p14:creationId xmlns:p14="http://schemas.microsoft.com/office/powerpoint/2010/main" xmlns="" val="1155495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York State Social Studies Content Sequence K-12</a:t>
            </a:r>
            <a:endParaRPr lang="en-US" dirty="0"/>
          </a:p>
        </p:txBody>
      </p:sp>
      <p:sp>
        <p:nvSpPr>
          <p:cNvPr id="3" name="Text Placeholder 2"/>
          <p:cNvSpPr>
            <a:spLocks noGrp="1"/>
          </p:cNvSpPr>
          <p:nvPr>
            <p:ph type="body" idx="1"/>
          </p:nvPr>
        </p:nvSpPr>
        <p:spPr/>
        <p:txBody>
          <a:bodyPr/>
          <a:lstStyle/>
          <a:p>
            <a:pPr algn="ctr"/>
            <a:r>
              <a:rPr lang="en-US" dirty="0" smtClean="0"/>
              <a:t>1998 Content Sequence</a:t>
            </a:r>
            <a:endParaRPr lang="en-US" dirty="0"/>
          </a:p>
        </p:txBody>
      </p:sp>
      <p:sp>
        <p:nvSpPr>
          <p:cNvPr id="5" name="Text Placeholder 4"/>
          <p:cNvSpPr>
            <a:spLocks noGrp="1"/>
          </p:cNvSpPr>
          <p:nvPr>
            <p:ph type="body" sz="quarter" idx="3"/>
          </p:nvPr>
        </p:nvSpPr>
        <p:spPr/>
        <p:txBody>
          <a:bodyPr/>
          <a:lstStyle/>
          <a:p>
            <a:pPr algn="ctr"/>
            <a:r>
              <a:rPr lang="en-US" dirty="0" smtClean="0"/>
              <a:t>2014 Content Sequence</a:t>
            </a:r>
            <a:endParaRPr lang="en-US" dirty="0"/>
          </a:p>
        </p:txBody>
      </p:sp>
      <p:pic>
        <p:nvPicPr>
          <p:cNvPr id="8" name="Content Placeholder 7"/>
          <p:cNvPicPr>
            <a:picLocks noGrp="1" noChangeAspect="1"/>
          </p:cNvPicPr>
          <p:nvPr>
            <p:ph sz="quarter" idx="4"/>
          </p:nvPr>
        </p:nvPicPr>
        <p:blipFill>
          <a:blip r:embed="rId2" cstate="print"/>
          <a:stretch>
            <a:fillRect/>
          </a:stretch>
        </p:blipFill>
        <p:spPr>
          <a:xfrm>
            <a:off x="6172200" y="2644607"/>
            <a:ext cx="5183188" cy="3405524"/>
          </a:xfrm>
          <a:prstGeom prst="rect">
            <a:avLst/>
          </a:prstGeom>
        </p:spPr>
      </p:pic>
      <p:pic>
        <p:nvPicPr>
          <p:cNvPr id="7" name="Content Placeholder 3"/>
          <p:cNvPicPr>
            <a:picLocks noGrp="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839788" y="2653999"/>
            <a:ext cx="5157787" cy="3386739"/>
          </a:xfrm>
          <a:prstGeom prst="rect">
            <a:avLst/>
          </a:prstGeom>
        </p:spPr>
      </p:pic>
    </p:spTree>
    <p:extLst>
      <p:ext uri="{BB962C8B-B14F-4D97-AF65-F5344CB8AC3E}">
        <p14:creationId xmlns:p14="http://schemas.microsoft.com/office/powerpoint/2010/main" xmlns="" val="3077541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Caution regarding the Content Sequence</a:t>
            </a:r>
            <a:endParaRPr lang="en-US" dirty="0"/>
          </a:p>
        </p:txBody>
      </p:sp>
      <p:sp>
        <p:nvSpPr>
          <p:cNvPr id="3" name="Content Placeholder 2"/>
          <p:cNvSpPr>
            <a:spLocks noGrp="1"/>
          </p:cNvSpPr>
          <p:nvPr>
            <p:ph idx="1"/>
          </p:nvPr>
        </p:nvSpPr>
        <p:spPr/>
        <p:txBody>
          <a:bodyPr>
            <a:noAutofit/>
          </a:bodyPr>
          <a:lstStyle/>
          <a:p>
            <a:pPr marL="0" indent="0">
              <a:buNone/>
            </a:pPr>
            <a:r>
              <a:rPr lang="en-US" sz="3600" dirty="0" smtClean="0"/>
              <a:t>Although the 2014 content sequence appears to be exactly the same as the 1998 sequence  what is incorporated within the sequence, and the method of approach has changed.  It behooves everyone to sit with their current scope and sequence and the new framework to identify where the changes have been made.</a:t>
            </a:r>
          </a:p>
          <a:p>
            <a:pPr marL="0" indent="0">
              <a:buNone/>
            </a:pPr>
            <a:r>
              <a:rPr lang="en-US" sz="3600" dirty="0" smtClean="0"/>
              <a:t>Failure to change the basic approach will make use of the Resource Toolkit frustrating.</a:t>
            </a:r>
            <a:endParaRPr lang="en-US" sz="3600" dirty="0"/>
          </a:p>
        </p:txBody>
      </p:sp>
    </p:spTree>
    <p:extLst>
      <p:ext uri="{BB962C8B-B14F-4D97-AF65-F5344CB8AC3E}">
        <p14:creationId xmlns:p14="http://schemas.microsoft.com/office/powerpoint/2010/main" xmlns="" val="2584887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Social Studies Resource Toolkit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701432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82810"/>
          </a:xfrm>
        </p:spPr>
        <p:txBody>
          <a:bodyPr/>
          <a:lstStyle/>
          <a:p>
            <a:endParaRPr lang="en-US" dirty="0"/>
          </a:p>
        </p:txBody>
      </p:sp>
      <p:pic>
        <p:nvPicPr>
          <p:cNvPr id="3" name="image3.jpeg" descr="Fig-01.tif"/>
          <p:cNvPicPr/>
          <p:nvPr/>
        </p:nvPicPr>
        <p:blipFill>
          <a:blip r:embed="rId2" cstate="print"/>
          <a:stretch>
            <a:fillRect/>
          </a:stretch>
        </p:blipFill>
        <p:spPr>
          <a:xfrm>
            <a:off x="1672281" y="709784"/>
            <a:ext cx="9415849" cy="5593492"/>
          </a:xfrm>
          <a:prstGeom prst="rect">
            <a:avLst/>
          </a:prstGeom>
        </p:spPr>
      </p:pic>
    </p:spTree>
    <p:extLst>
      <p:ext uri="{BB962C8B-B14F-4D97-AF65-F5344CB8AC3E}">
        <p14:creationId xmlns:p14="http://schemas.microsoft.com/office/powerpoint/2010/main" xmlns="" val="1355949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Parts of an Inquiry</a:t>
            </a:r>
            <a:endParaRPr lang="en-US" dirty="0"/>
          </a:p>
        </p:txBody>
      </p:sp>
      <p:sp>
        <p:nvSpPr>
          <p:cNvPr id="3" name="Content Placeholder 2"/>
          <p:cNvSpPr>
            <a:spLocks noGrp="1"/>
          </p:cNvSpPr>
          <p:nvPr>
            <p:ph idx="1"/>
          </p:nvPr>
        </p:nvSpPr>
        <p:spPr/>
        <p:txBody>
          <a:bodyPr/>
          <a:lstStyle/>
          <a:p>
            <a:r>
              <a:rPr lang="en-US" dirty="0" smtClean="0"/>
              <a:t>Questions –  Compelling and Supporting</a:t>
            </a:r>
          </a:p>
          <a:p>
            <a:pPr lvl="1"/>
            <a:r>
              <a:rPr lang="en-US" dirty="0" smtClean="0"/>
              <a:t>Compelling</a:t>
            </a:r>
          </a:p>
          <a:p>
            <a:pPr lvl="2"/>
            <a:r>
              <a:rPr lang="en-US" dirty="0" smtClean="0"/>
              <a:t>Sets the opening frame of the inquiry</a:t>
            </a:r>
          </a:p>
          <a:p>
            <a:pPr lvl="2"/>
            <a:r>
              <a:rPr lang="en-US" dirty="0" smtClean="0"/>
              <a:t>Expresses the intellectual rigor and student relevance of an inquiry</a:t>
            </a:r>
          </a:p>
          <a:p>
            <a:pPr lvl="2"/>
            <a:r>
              <a:rPr lang="en-US" dirty="0" smtClean="0"/>
              <a:t>Sets up the summative performance task</a:t>
            </a:r>
          </a:p>
          <a:p>
            <a:pPr lvl="2"/>
            <a:r>
              <a:rPr lang="en-US" dirty="0" smtClean="0"/>
              <a:t>Are not Essential Questions</a:t>
            </a:r>
          </a:p>
          <a:p>
            <a:pPr lvl="3"/>
            <a:r>
              <a:rPr lang="en-US" dirty="0" smtClean="0"/>
              <a:t>Essential Questions have the connotation about designing the “right” question for all students in all classrooms</a:t>
            </a:r>
          </a:p>
          <a:p>
            <a:pPr lvl="3"/>
            <a:r>
              <a:rPr lang="en-US" dirty="0" smtClean="0"/>
              <a:t>Compelling questions are designed with the students in a particular classroom in mind</a:t>
            </a:r>
          </a:p>
          <a:p>
            <a:pPr lvl="1"/>
            <a:r>
              <a:rPr lang="en-US" dirty="0" smtClean="0"/>
              <a:t>Supporting</a:t>
            </a:r>
          </a:p>
          <a:p>
            <a:pPr lvl="2"/>
            <a:r>
              <a:rPr lang="en-US" dirty="0" smtClean="0"/>
              <a:t>Contribute to the understanding of Compelling Questions</a:t>
            </a:r>
          </a:p>
          <a:p>
            <a:pPr lvl="2"/>
            <a:r>
              <a:rPr lang="en-US" dirty="0" smtClean="0"/>
              <a:t>Focus on descriptions, definitions and processes</a:t>
            </a:r>
          </a:p>
        </p:txBody>
      </p:sp>
    </p:spTree>
    <p:extLst>
      <p:ext uri="{BB962C8B-B14F-4D97-AF65-F5344CB8AC3E}">
        <p14:creationId xmlns:p14="http://schemas.microsoft.com/office/powerpoint/2010/main" xmlns="" val="2768160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319406"/>
            <a:ext cx="10515600" cy="45719"/>
          </a:xfrm>
        </p:spPr>
        <p:txBody>
          <a:bodyPr>
            <a:normAutofit fontScale="90000"/>
          </a:bodyPr>
          <a:lstStyle/>
          <a:p>
            <a:endParaRPr lang="en-US" dirty="0"/>
          </a:p>
        </p:txBody>
      </p:sp>
      <p:sp>
        <p:nvSpPr>
          <p:cNvPr id="3" name="Content Placeholder 2"/>
          <p:cNvSpPr>
            <a:spLocks noGrp="1"/>
          </p:cNvSpPr>
          <p:nvPr>
            <p:ph idx="1"/>
          </p:nvPr>
        </p:nvSpPr>
        <p:spPr>
          <a:xfrm>
            <a:off x="838200" y="365125"/>
            <a:ext cx="10515600" cy="5811838"/>
          </a:xfrm>
        </p:spPr>
        <p:txBody>
          <a:bodyPr/>
          <a:lstStyle/>
          <a:p>
            <a:r>
              <a:rPr lang="en-US" dirty="0" smtClean="0"/>
              <a:t>Tasks</a:t>
            </a:r>
          </a:p>
          <a:p>
            <a:pPr lvl="1"/>
            <a:r>
              <a:rPr lang="en-US" dirty="0" smtClean="0"/>
              <a:t>Tasks are demonstrations of student understanding</a:t>
            </a:r>
          </a:p>
          <a:p>
            <a:pPr lvl="1"/>
            <a:r>
              <a:rPr lang="en-US" dirty="0" smtClean="0"/>
              <a:t>Tasks are not instructional strategies</a:t>
            </a:r>
          </a:p>
          <a:p>
            <a:pPr lvl="1"/>
            <a:r>
              <a:rPr lang="en-US" dirty="0" smtClean="0"/>
              <a:t>Tasks in the IDM</a:t>
            </a:r>
          </a:p>
          <a:p>
            <a:pPr lvl="2"/>
            <a:r>
              <a:rPr lang="en-US" dirty="0" smtClean="0"/>
              <a:t>Summative Performance Tasks</a:t>
            </a:r>
          </a:p>
          <a:p>
            <a:pPr lvl="2"/>
            <a:r>
              <a:rPr lang="en-US" dirty="0" smtClean="0"/>
              <a:t>Formative Performance Tasks</a:t>
            </a:r>
          </a:p>
          <a:p>
            <a:pPr lvl="2"/>
            <a:r>
              <a:rPr lang="en-US" dirty="0" smtClean="0"/>
              <a:t>Additional Performance Tasks</a:t>
            </a:r>
          </a:p>
          <a:p>
            <a:pPr lvl="3"/>
            <a:r>
              <a:rPr lang="en-US" dirty="0" smtClean="0"/>
              <a:t>Staging the Compelling Question</a:t>
            </a:r>
          </a:p>
          <a:p>
            <a:pPr lvl="3"/>
            <a:r>
              <a:rPr lang="en-US" dirty="0" smtClean="0"/>
              <a:t>Summative Extensions/Adaptations</a:t>
            </a:r>
          </a:p>
          <a:p>
            <a:pPr lvl="3"/>
            <a:r>
              <a:rPr lang="en-US" dirty="0" smtClean="0"/>
              <a:t>Taking Informed Action</a:t>
            </a:r>
            <a:endParaRPr lang="en-US" dirty="0"/>
          </a:p>
        </p:txBody>
      </p:sp>
    </p:spTree>
    <p:extLst>
      <p:ext uri="{BB962C8B-B14F-4D97-AF65-F5344CB8AC3E}">
        <p14:creationId xmlns:p14="http://schemas.microsoft.com/office/powerpoint/2010/main" xmlns="" val="3779917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319406"/>
            <a:ext cx="10515600" cy="45719"/>
          </a:xfrm>
        </p:spPr>
        <p:txBody>
          <a:bodyPr>
            <a:normAutofit fontScale="90000"/>
          </a:bodyPr>
          <a:lstStyle/>
          <a:p>
            <a:endParaRPr lang="en-US"/>
          </a:p>
        </p:txBody>
      </p:sp>
      <p:sp>
        <p:nvSpPr>
          <p:cNvPr id="3" name="Content Placeholder 2"/>
          <p:cNvSpPr>
            <a:spLocks noGrp="1"/>
          </p:cNvSpPr>
          <p:nvPr>
            <p:ph idx="1"/>
          </p:nvPr>
        </p:nvSpPr>
        <p:spPr>
          <a:xfrm>
            <a:off x="838200" y="365125"/>
            <a:ext cx="10515600" cy="5811838"/>
          </a:xfrm>
        </p:spPr>
        <p:txBody>
          <a:bodyPr/>
          <a:lstStyle/>
          <a:p>
            <a:r>
              <a:rPr lang="en-US" dirty="0" smtClean="0"/>
              <a:t>Sources</a:t>
            </a:r>
          </a:p>
          <a:p>
            <a:pPr lvl="1"/>
            <a:r>
              <a:rPr lang="en-US" dirty="0" smtClean="0"/>
              <a:t>What are Sources?</a:t>
            </a:r>
          </a:p>
          <a:p>
            <a:pPr lvl="2"/>
            <a:r>
              <a:rPr lang="en-US" dirty="0" smtClean="0"/>
              <a:t>Any material that provides information useful in answering a question</a:t>
            </a:r>
          </a:p>
          <a:p>
            <a:pPr lvl="2"/>
            <a:r>
              <a:rPr lang="en-US" dirty="0" smtClean="0"/>
              <a:t>Three characteristics</a:t>
            </a:r>
          </a:p>
          <a:p>
            <a:pPr lvl="3"/>
            <a:r>
              <a:rPr lang="en-US" dirty="0" smtClean="0"/>
              <a:t>Information contained in the source</a:t>
            </a:r>
          </a:p>
          <a:p>
            <a:pPr lvl="3"/>
            <a:r>
              <a:rPr lang="en-US" dirty="0" smtClean="0"/>
              <a:t>Composition of the source</a:t>
            </a:r>
          </a:p>
          <a:p>
            <a:pPr lvl="3"/>
            <a:r>
              <a:rPr lang="en-US" dirty="0" smtClean="0"/>
              <a:t>Perspective or bias of the source</a:t>
            </a:r>
          </a:p>
          <a:p>
            <a:pPr lvl="1"/>
            <a:r>
              <a:rPr lang="en-US" dirty="0" smtClean="0"/>
              <a:t>What makes a source disciplinary?</a:t>
            </a:r>
          </a:p>
          <a:p>
            <a:pPr lvl="2"/>
            <a:r>
              <a:rPr lang="en-US" dirty="0" smtClean="0"/>
              <a:t>Sources are disciplinary when they have features that are distinctive within the discipline and when using them requires processes unique within the discipline</a:t>
            </a:r>
          </a:p>
          <a:p>
            <a:pPr lvl="3"/>
            <a:r>
              <a:rPr lang="en-US" dirty="0" smtClean="0"/>
              <a:t>Political Science- legislation – evaluating public policy</a:t>
            </a:r>
          </a:p>
          <a:p>
            <a:pPr lvl="3"/>
            <a:r>
              <a:rPr lang="en-US" dirty="0" smtClean="0"/>
              <a:t>Economics – data and stats –quantitative reasoning</a:t>
            </a:r>
          </a:p>
          <a:p>
            <a:pPr lvl="3"/>
            <a:r>
              <a:rPr lang="en-US" dirty="0" smtClean="0"/>
              <a:t>Geography – maps  - spatial reasoning</a:t>
            </a:r>
          </a:p>
          <a:p>
            <a:pPr lvl="3"/>
            <a:r>
              <a:rPr lang="en-US" dirty="0" smtClean="0"/>
              <a:t>History – oral history and diaries – determining perspective</a:t>
            </a:r>
          </a:p>
          <a:p>
            <a:pPr lvl="1"/>
            <a:r>
              <a:rPr lang="en-US" dirty="0" smtClean="0"/>
              <a:t>What is the relationship between sources and tasks?</a:t>
            </a:r>
          </a:p>
          <a:p>
            <a:pPr lvl="2"/>
            <a:r>
              <a:rPr lang="en-US" dirty="0" smtClean="0"/>
              <a:t>IDM tasks are anchored by sources</a:t>
            </a:r>
          </a:p>
          <a:p>
            <a:pPr lvl="2"/>
            <a:r>
              <a:rPr lang="en-US" dirty="0" smtClean="0"/>
              <a:t>Sources and tasks must work in tandem</a:t>
            </a:r>
          </a:p>
        </p:txBody>
      </p:sp>
    </p:spTree>
    <p:extLst>
      <p:ext uri="{BB962C8B-B14F-4D97-AF65-F5344CB8AC3E}">
        <p14:creationId xmlns:p14="http://schemas.microsoft.com/office/powerpoint/2010/main" xmlns="" val="2288097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State </a:t>
            </a:r>
            <a:r>
              <a:rPr lang="en-US" dirty="0"/>
              <a:t>Education Department </a:t>
            </a:r>
            <a:br>
              <a:rPr lang="en-US" dirty="0"/>
            </a:br>
            <a:r>
              <a:rPr lang="en-US" sz="2700" dirty="0"/>
              <a:t>Field Memo Issued March 2015 by Candace </a:t>
            </a:r>
            <a:r>
              <a:rPr lang="en-US" sz="2700" dirty="0" smtClean="0"/>
              <a:t>H. </a:t>
            </a:r>
            <a:r>
              <a:rPr lang="en-US" sz="2700" dirty="0"/>
              <a:t>Shyer, Assistant Commissioner for Assessment, Standards &amp; Curriculum</a:t>
            </a:r>
            <a:br>
              <a:rPr lang="en-US" sz="2700" dirty="0"/>
            </a:b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The content, skills, and social studies practices in the New York State K-12 Social Studies Framework must be built across grades K-12 for students to be successful on the social studies assessments required for a diploma.</a:t>
            </a:r>
          </a:p>
          <a:p>
            <a:endParaRPr lang="en-US" dirty="0">
              <a:solidFill>
                <a:srgbClr val="FF0000"/>
              </a:solidFill>
            </a:endParaRPr>
          </a:p>
          <a:p>
            <a:r>
              <a:rPr lang="en-US" dirty="0">
                <a:solidFill>
                  <a:srgbClr val="FF0000"/>
                </a:solidFill>
              </a:rPr>
              <a:t>Instruction in ELA modules that incorporate social studies topics does not replace instruction in social studies, particularly in the development of social studies practices.</a:t>
            </a:r>
          </a:p>
          <a:p>
            <a:endParaRPr lang="en-US" dirty="0"/>
          </a:p>
          <a:p>
            <a:r>
              <a:rPr lang="en-US" dirty="0"/>
              <a:t>All teachers of social studies in all grades should review the social studies practices, as well as the common core literacy skills for their courses, and incorporate them, along with content, into their instruction.”</a:t>
            </a:r>
          </a:p>
          <a:p>
            <a:endParaRPr lang="en-US" dirty="0"/>
          </a:p>
        </p:txBody>
      </p:sp>
    </p:spTree>
    <p:extLst>
      <p:ext uri="{BB962C8B-B14F-4D97-AF65-F5344CB8AC3E}">
        <p14:creationId xmlns:p14="http://schemas.microsoft.com/office/powerpoint/2010/main" xmlns="" val="2818056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8969"/>
          </a:xfrm>
        </p:spPr>
        <p:txBody>
          <a:bodyPr>
            <a:normAutofit fontScale="90000"/>
          </a:bodyPr>
          <a:lstStyle/>
          <a:p>
            <a:endParaRPr lang="en-US" dirty="0"/>
          </a:p>
        </p:txBody>
      </p:sp>
      <p:sp>
        <p:nvSpPr>
          <p:cNvPr id="3" name="Content Placeholder 2"/>
          <p:cNvSpPr>
            <a:spLocks noGrp="1"/>
          </p:cNvSpPr>
          <p:nvPr>
            <p:ph idx="1"/>
          </p:nvPr>
        </p:nvSpPr>
        <p:spPr>
          <a:xfrm>
            <a:off x="838200" y="717176"/>
            <a:ext cx="10515600" cy="5459787"/>
          </a:xfrm>
        </p:spPr>
        <p:txBody>
          <a:bodyPr/>
          <a:lstStyle/>
          <a:p>
            <a:r>
              <a:rPr lang="en-US" dirty="0" smtClean="0"/>
              <a:t>The instructional Use of Sources</a:t>
            </a:r>
          </a:p>
          <a:p>
            <a:pPr lvl="1"/>
            <a:r>
              <a:rPr lang="en-US" dirty="0" smtClean="0"/>
              <a:t>Sources can be used to</a:t>
            </a:r>
          </a:p>
          <a:p>
            <a:pPr lvl="2"/>
            <a:r>
              <a:rPr lang="en-US" dirty="0" smtClean="0"/>
              <a:t>Spark curiosity</a:t>
            </a:r>
          </a:p>
          <a:p>
            <a:pPr lvl="2"/>
            <a:r>
              <a:rPr lang="en-US" dirty="0" smtClean="0"/>
              <a:t>Build knowledge</a:t>
            </a:r>
          </a:p>
          <a:p>
            <a:pPr lvl="2"/>
            <a:r>
              <a:rPr lang="en-US" dirty="0" smtClean="0"/>
              <a:t>Construct arguments</a:t>
            </a:r>
          </a:p>
          <a:p>
            <a:endParaRPr lang="en-US" dirty="0" smtClean="0"/>
          </a:p>
          <a:p>
            <a:r>
              <a:rPr lang="en-US" dirty="0" smtClean="0"/>
              <a:t>Preparing Sources for use in an Inquiry</a:t>
            </a:r>
          </a:p>
          <a:p>
            <a:pPr lvl="2"/>
            <a:r>
              <a:rPr lang="en-US" dirty="0" smtClean="0"/>
              <a:t>When planning to use sources in an inquiry teachers should consider the following</a:t>
            </a:r>
          </a:p>
          <a:p>
            <a:pPr lvl="3"/>
            <a:r>
              <a:rPr lang="en-US" dirty="0" smtClean="0"/>
              <a:t>Selecting sources – requires knowledge of content  - where can they be found?</a:t>
            </a:r>
          </a:p>
          <a:p>
            <a:pPr lvl="3"/>
            <a:r>
              <a:rPr lang="en-US" dirty="0" smtClean="0"/>
              <a:t>Adapting Sources – Excerpting, Annotating, Modifying</a:t>
            </a:r>
          </a:p>
          <a:p>
            <a:pPr lvl="3"/>
            <a:r>
              <a:rPr lang="en-US" dirty="0" smtClean="0"/>
              <a:t>Scaffolding- provide support for complex academic work</a:t>
            </a:r>
            <a:endParaRPr lang="en-US" dirty="0"/>
          </a:p>
          <a:p>
            <a:pPr lvl="2"/>
            <a:endParaRPr lang="en-US" dirty="0"/>
          </a:p>
        </p:txBody>
      </p:sp>
    </p:spTree>
    <p:extLst>
      <p:ext uri="{BB962C8B-B14F-4D97-AF65-F5344CB8AC3E}">
        <p14:creationId xmlns:p14="http://schemas.microsoft.com/office/powerpoint/2010/main" xmlns="" val="2849201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Foundations of the IDM</a:t>
            </a:r>
            <a:endParaRPr lang="en-US" dirty="0"/>
          </a:p>
        </p:txBody>
      </p:sp>
      <p:sp>
        <p:nvSpPr>
          <p:cNvPr id="3" name="Content Placeholder 2"/>
          <p:cNvSpPr>
            <a:spLocks noGrp="1"/>
          </p:cNvSpPr>
          <p:nvPr>
            <p:ph idx="1"/>
          </p:nvPr>
        </p:nvSpPr>
        <p:spPr/>
        <p:txBody>
          <a:bodyPr>
            <a:normAutofit fontScale="85000" lnSpcReduction="20000"/>
          </a:bodyPr>
          <a:lstStyle/>
          <a:p>
            <a:r>
              <a:rPr lang="en-US" b="1" i="1" dirty="0" smtClean="0"/>
              <a:t>Inquiries begin with a question</a:t>
            </a:r>
            <a:r>
              <a:rPr lang="en-US" dirty="0" smtClean="0"/>
              <a:t>: </a:t>
            </a:r>
          </a:p>
          <a:p>
            <a:r>
              <a:rPr lang="en-US" dirty="0" smtClean="0"/>
              <a:t>at the heart of social studies is the drive to find out why people do what they do</a:t>
            </a:r>
          </a:p>
          <a:p>
            <a:r>
              <a:rPr lang="en-US" dirty="0" smtClean="0"/>
              <a:t>no social issue can be address through a single disciplinary lens. The approach of the Toolkit is to frame grade level inquiries around the social studies frameworks. </a:t>
            </a:r>
          </a:p>
          <a:p>
            <a:r>
              <a:rPr lang="en-US" dirty="0" smtClean="0"/>
              <a:t>The compelling question in each inquiry addresses key issues and topics found in and across social sciences. Compelling questions should always address interests that are relevant to students lives.</a:t>
            </a:r>
          </a:p>
          <a:p>
            <a:r>
              <a:rPr lang="en-US" dirty="0" smtClean="0"/>
              <a:t>The IDM (Inquiry Design Model) found in the toolkit features a compelling question and the elements necessary to support the students as they address the question.</a:t>
            </a:r>
          </a:p>
          <a:p>
            <a:pPr marL="0" indent="0">
              <a:buNone/>
            </a:pPr>
            <a:r>
              <a:rPr lang="en-US" dirty="0"/>
              <a:t> </a:t>
            </a:r>
            <a:r>
              <a:rPr lang="en-US" dirty="0" smtClean="0"/>
              <a:t>   Each of these elements is represented on the first page, or blueprint of the inquiry. Crafting compelling questions and the other elements can be challenging but doing so puts the students in the middle of authentic inquiries rather that a series of fact based curriculum units.</a:t>
            </a:r>
            <a:endParaRPr lang="en-US" dirty="0"/>
          </a:p>
        </p:txBody>
      </p:sp>
    </p:spTree>
    <p:extLst>
      <p:ext uri="{BB962C8B-B14F-4D97-AF65-F5344CB8AC3E}">
        <p14:creationId xmlns:p14="http://schemas.microsoft.com/office/powerpoint/2010/main" xmlns="" val="1851844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IDM Blueprint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7727510"/>
              </p:ext>
            </p:extLst>
          </p:nvPr>
        </p:nvGraphicFramePr>
        <p:xfrm>
          <a:off x="1103871" y="1351008"/>
          <a:ext cx="10330248" cy="5255740"/>
        </p:xfrm>
        <a:graphic>
          <a:graphicData uri="http://schemas.openxmlformats.org/drawingml/2006/table">
            <a:tbl>
              <a:tblPr firstRow="1" firstCol="1" lastRow="1" lastCol="1" bandRow="1" bandCol="1">
                <a:tableStyleId>{5C22544A-7EE6-4342-B048-85BDC9FD1C3A}</a:tableStyleId>
              </a:tblPr>
              <a:tblGrid>
                <a:gridCol w="5165124"/>
                <a:gridCol w="5165124"/>
              </a:tblGrid>
              <a:tr h="544651">
                <a:tc>
                  <a:txBody>
                    <a:bodyPr/>
                    <a:lstStyle/>
                    <a:p>
                      <a:pPr marL="65405" marR="0">
                        <a:spcBef>
                          <a:spcPts val="295"/>
                        </a:spcBef>
                        <a:spcAft>
                          <a:spcPts val="0"/>
                        </a:spcAft>
                      </a:pPr>
                      <a:r>
                        <a:rPr lang="en-US" sz="1000" dirty="0">
                          <a:effectLst/>
                        </a:rPr>
                        <a:t>Toolkit</a:t>
                      </a:r>
                      <a:r>
                        <a:rPr lang="en-US" sz="1000" spc="-35" dirty="0">
                          <a:effectLst/>
                        </a:rPr>
                        <a:t> </a:t>
                      </a:r>
                      <a:r>
                        <a:rPr lang="en-US" sz="1000" dirty="0">
                          <a:effectLst/>
                        </a:rPr>
                        <a:t>Element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5405" marR="0">
                        <a:spcBef>
                          <a:spcPts val="295"/>
                        </a:spcBef>
                        <a:spcAft>
                          <a:spcPts val="0"/>
                        </a:spcAft>
                      </a:pPr>
                      <a:r>
                        <a:rPr lang="en-US" sz="1000">
                          <a:effectLst/>
                        </a:rPr>
                        <a:t>Purpose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41739">
                <a:tc>
                  <a:txBody>
                    <a:bodyPr/>
                    <a:lstStyle/>
                    <a:p>
                      <a:pPr marL="65405" marR="0">
                        <a:spcBef>
                          <a:spcPts val="295"/>
                        </a:spcBef>
                        <a:spcAft>
                          <a:spcPts val="0"/>
                        </a:spcAft>
                      </a:pPr>
                      <a:r>
                        <a:rPr lang="en-US" sz="1000" dirty="0">
                          <a:effectLst/>
                        </a:rPr>
                        <a:t>Compelling</a:t>
                      </a:r>
                      <a:r>
                        <a:rPr lang="en-US" sz="1000" spc="-40" dirty="0">
                          <a:effectLst/>
                        </a:rPr>
                        <a:t> </a:t>
                      </a:r>
                      <a:r>
                        <a:rPr lang="en-US" sz="1000" dirty="0">
                          <a:effectLst/>
                        </a:rPr>
                        <a:t>question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5405" marR="0">
                        <a:spcBef>
                          <a:spcPts val="295"/>
                        </a:spcBef>
                        <a:spcAft>
                          <a:spcPts val="0"/>
                        </a:spcAft>
                      </a:pPr>
                      <a:r>
                        <a:rPr lang="en-US" sz="1000">
                          <a:effectLst/>
                        </a:rPr>
                        <a:t>Frames the unit of</a:t>
                      </a:r>
                      <a:r>
                        <a:rPr lang="en-US" sz="1000" spc="-75">
                          <a:effectLst/>
                        </a:rPr>
                        <a:t> </a:t>
                      </a:r>
                      <a:r>
                        <a:rPr lang="en-US" sz="1000">
                          <a:effectLst/>
                        </a:rPr>
                        <a:t>study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44651">
                <a:tc>
                  <a:txBody>
                    <a:bodyPr/>
                    <a:lstStyle/>
                    <a:p>
                      <a:pPr marL="65405" marR="0">
                        <a:spcBef>
                          <a:spcPts val="305"/>
                        </a:spcBef>
                        <a:spcAft>
                          <a:spcPts val="0"/>
                        </a:spcAft>
                      </a:pPr>
                      <a:r>
                        <a:rPr lang="en-US" sz="1000">
                          <a:effectLst/>
                        </a:rPr>
                        <a:t>Staging the compelling</a:t>
                      </a:r>
                      <a:r>
                        <a:rPr lang="en-US" sz="1000" spc="-50">
                          <a:effectLst/>
                        </a:rPr>
                        <a:t> </a:t>
                      </a:r>
                      <a:r>
                        <a:rPr lang="en-US" sz="1000">
                          <a:effectLst/>
                        </a:rPr>
                        <a:t>question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5405" marR="0">
                        <a:spcBef>
                          <a:spcPts val="305"/>
                        </a:spcBef>
                        <a:spcAft>
                          <a:spcPts val="0"/>
                        </a:spcAft>
                      </a:pPr>
                      <a:r>
                        <a:rPr lang="en-US" sz="1000">
                          <a:effectLst/>
                        </a:rPr>
                        <a:t>Builds student</a:t>
                      </a:r>
                      <a:r>
                        <a:rPr lang="en-US" sz="1000" spc="-85">
                          <a:effectLst/>
                        </a:rPr>
                        <a:t> </a:t>
                      </a:r>
                      <a:r>
                        <a:rPr lang="en-US" sz="1000">
                          <a:effectLst/>
                        </a:rPr>
                        <a:t>interest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44651">
                <a:tc>
                  <a:txBody>
                    <a:bodyPr/>
                    <a:lstStyle/>
                    <a:p>
                      <a:pPr marL="65405" marR="0">
                        <a:spcBef>
                          <a:spcPts val="305"/>
                        </a:spcBef>
                        <a:spcAft>
                          <a:spcPts val="0"/>
                        </a:spcAft>
                      </a:pPr>
                      <a:r>
                        <a:rPr lang="en-US" sz="1000">
                          <a:effectLst/>
                        </a:rPr>
                        <a:t>Supporting</a:t>
                      </a:r>
                      <a:r>
                        <a:rPr lang="en-US" sz="1000" spc="-20">
                          <a:effectLst/>
                        </a:rPr>
                        <a:t> </a:t>
                      </a:r>
                      <a:r>
                        <a:rPr lang="en-US" sz="1000">
                          <a:effectLst/>
                        </a:rPr>
                        <a:t>questions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5405" marR="0">
                        <a:spcBef>
                          <a:spcPts val="305"/>
                        </a:spcBef>
                        <a:spcAft>
                          <a:spcPts val="0"/>
                        </a:spcAft>
                      </a:pPr>
                      <a:r>
                        <a:rPr lang="en-US" sz="1000">
                          <a:effectLst/>
                        </a:rPr>
                        <a:t>Develop the key</a:t>
                      </a:r>
                      <a:r>
                        <a:rPr lang="en-US" sz="1000" spc="-65">
                          <a:effectLst/>
                        </a:rPr>
                        <a:t> </a:t>
                      </a:r>
                      <a:r>
                        <a:rPr lang="en-US" sz="1000">
                          <a:effectLst/>
                        </a:rPr>
                        <a:t>content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44651">
                <a:tc>
                  <a:txBody>
                    <a:bodyPr/>
                    <a:lstStyle/>
                    <a:p>
                      <a:pPr marL="65405" marR="0">
                        <a:spcBef>
                          <a:spcPts val="295"/>
                        </a:spcBef>
                        <a:spcAft>
                          <a:spcPts val="0"/>
                        </a:spcAft>
                      </a:pPr>
                      <a:r>
                        <a:rPr lang="en-US" sz="1000">
                          <a:effectLst/>
                        </a:rPr>
                        <a:t>Formative performance</a:t>
                      </a:r>
                      <a:r>
                        <a:rPr lang="en-US" sz="1000" spc="-40">
                          <a:effectLst/>
                        </a:rPr>
                        <a:t> </a:t>
                      </a:r>
                      <a:r>
                        <a:rPr lang="en-US" sz="1000">
                          <a:effectLst/>
                        </a:rPr>
                        <a:t>tasks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5405" marR="0">
                        <a:spcBef>
                          <a:spcPts val="295"/>
                        </a:spcBef>
                        <a:spcAft>
                          <a:spcPts val="0"/>
                        </a:spcAft>
                      </a:pPr>
                      <a:r>
                        <a:rPr lang="en-US" sz="1000">
                          <a:effectLst/>
                        </a:rPr>
                        <a:t>Demonstrate emergent</a:t>
                      </a:r>
                      <a:r>
                        <a:rPr lang="en-US" sz="1000" spc="-110">
                          <a:effectLst/>
                        </a:rPr>
                        <a:t> </a:t>
                      </a:r>
                      <a:r>
                        <a:rPr lang="en-US" sz="1000">
                          <a:effectLst/>
                        </a:rPr>
                        <a:t>understandings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901444">
                <a:tc>
                  <a:txBody>
                    <a:bodyPr/>
                    <a:lstStyle/>
                    <a:p>
                      <a:pPr marL="0" marR="0">
                        <a:spcBef>
                          <a:spcPts val="30"/>
                        </a:spcBef>
                        <a:spcAft>
                          <a:spcPts val="0"/>
                        </a:spcAft>
                      </a:pPr>
                      <a:r>
                        <a:rPr lang="en-US" sz="750">
                          <a:effectLst/>
                        </a:rPr>
                        <a:t> </a:t>
                      </a:r>
                      <a:endParaRPr lang="en-US" sz="1100">
                        <a:effectLst/>
                      </a:endParaRPr>
                    </a:p>
                    <a:p>
                      <a:pPr marL="65405" marR="0">
                        <a:spcBef>
                          <a:spcPts val="0"/>
                        </a:spcBef>
                        <a:spcAft>
                          <a:spcPts val="0"/>
                        </a:spcAft>
                      </a:pPr>
                      <a:r>
                        <a:rPr lang="en-US" sz="1000">
                          <a:effectLst/>
                        </a:rPr>
                        <a:t>Featured</a:t>
                      </a:r>
                      <a:r>
                        <a:rPr lang="en-US" sz="1000" spc="-30">
                          <a:effectLst/>
                        </a:rPr>
                        <a:t> </a:t>
                      </a:r>
                      <a:r>
                        <a:rPr lang="en-US" sz="1000">
                          <a:effectLst/>
                        </a:rPr>
                        <a:t>sources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5405" marR="402590">
                        <a:spcBef>
                          <a:spcPts val="295"/>
                        </a:spcBef>
                        <a:spcAft>
                          <a:spcPts val="0"/>
                        </a:spcAft>
                      </a:pPr>
                      <a:r>
                        <a:rPr lang="en-US" sz="1000">
                          <a:effectLst/>
                        </a:rPr>
                        <a:t>Provide opportunities to generate curiosity, build knowledge, and construct</a:t>
                      </a:r>
                      <a:r>
                        <a:rPr lang="en-US" sz="1000" spc="-95">
                          <a:effectLst/>
                        </a:rPr>
                        <a:t> </a:t>
                      </a:r>
                      <a:r>
                        <a:rPr lang="en-US" sz="1000">
                          <a:effectLst/>
                        </a:rPr>
                        <a:t>arguments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44651">
                <a:tc>
                  <a:txBody>
                    <a:bodyPr/>
                    <a:lstStyle/>
                    <a:p>
                      <a:pPr marL="65405" marR="0">
                        <a:spcBef>
                          <a:spcPts val="295"/>
                        </a:spcBef>
                        <a:spcAft>
                          <a:spcPts val="0"/>
                        </a:spcAft>
                      </a:pPr>
                      <a:r>
                        <a:rPr lang="en-US" sz="1000">
                          <a:effectLst/>
                        </a:rPr>
                        <a:t>Summative performance</a:t>
                      </a:r>
                      <a:r>
                        <a:rPr lang="en-US" sz="1000" spc="-35">
                          <a:effectLst/>
                        </a:rPr>
                        <a:t> </a:t>
                      </a:r>
                      <a:r>
                        <a:rPr lang="en-US" sz="1000">
                          <a:effectLst/>
                        </a:rPr>
                        <a:t>task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5405" marR="0">
                        <a:spcBef>
                          <a:spcPts val="295"/>
                        </a:spcBef>
                        <a:spcAft>
                          <a:spcPts val="0"/>
                        </a:spcAft>
                      </a:pPr>
                      <a:r>
                        <a:rPr lang="en-US" sz="1000">
                          <a:effectLst/>
                        </a:rPr>
                        <a:t>Demonstrates evidence-based</a:t>
                      </a:r>
                      <a:r>
                        <a:rPr lang="en-US" sz="1000" spc="-100">
                          <a:effectLst/>
                        </a:rPr>
                        <a:t> </a:t>
                      </a:r>
                      <a:r>
                        <a:rPr lang="en-US" sz="1000">
                          <a:effectLst/>
                        </a:rPr>
                        <a:t>arguments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44651">
                <a:tc>
                  <a:txBody>
                    <a:bodyPr/>
                    <a:lstStyle/>
                    <a:p>
                      <a:pPr marL="65405" marR="0">
                        <a:spcBef>
                          <a:spcPts val="295"/>
                        </a:spcBef>
                        <a:spcAft>
                          <a:spcPts val="0"/>
                        </a:spcAft>
                      </a:pPr>
                      <a:r>
                        <a:rPr lang="en-US" sz="1000">
                          <a:effectLst/>
                        </a:rPr>
                        <a:t>Extension</a:t>
                      </a:r>
                      <a:r>
                        <a:rPr lang="en-US" sz="1000" spc="-60">
                          <a:effectLst/>
                        </a:rPr>
                        <a:t> </a:t>
                      </a:r>
                      <a:r>
                        <a:rPr lang="en-US" sz="1000">
                          <a:effectLst/>
                        </a:rPr>
                        <a:t>activities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5405" marR="0">
                        <a:spcBef>
                          <a:spcPts val="295"/>
                        </a:spcBef>
                        <a:spcAft>
                          <a:spcPts val="0"/>
                        </a:spcAft>
                      </a:pPr>
                      <a:r>
                        <a:rPr lang="en-US" sz="1000">
                          <a:effectLst/>
                        </a:rPr>
                        <a:t>Provide options to the summative</a:t>
                      </a:r>
                      <a:r>
                        <a:rPr lang="en-US" sz="1000" spc="-115">
                          <a:effectLst/>
                        </a:rPr>
                        <a:t> </a:t>
                      </a:r>
                      <a:r>
                        <a:rPr lang="en-US" sz="1000">
                          <a:effectLst/>
                        </a:rPr>
                        <a:t>task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44651">
                <a:tc>
                  <a:txBody>
                    <a:bodyPr/>
                    <a:lstStyle/>
                    <a:p>
                      <a:pPr marL="65405" marR="0">
                        <a:spcBef>
                          <a:spcPts val="295"/>
                        </a:spcBef>
                        <a:spcAft>
                          <a:spcPts val="0"/>
                        </a:spcAft>
                      </a:pPr>
                      <a:r>
                        <a:rPr lang="en-US" sz="1000">
                          <a:effectLst/>
                        </a:rPr>
                        <a:t>Taking informed action</a:t>
                      </a:r>
                      <a:r>
                        <a:rPr lang="en-US" sz="1000" spc="-65">
                          <a:effectLst/>
                        </a:rPr>
                        <a:t> </a:t>
                      </a:r>
                      <a:r>
                        <a:rPr lang="en-US" sz="1000">
                          <a:effectLst/>
                        </a:rPr>
                        <a:t>exercise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5405" marR="0">
                        <a:spcBef>
                          <a:spcPts val="295"/>
                        </a:spcBef>
                        <a:spcAft>
                          <a:spcPts val="0"/>
                        </a:spcAft>
                      </a:pPr>
                      <a:r>
                        <a:rPr lang="en-US" sz="1000" dirty="0">
                          <a:effectLst/>
                        </a:rPr>
                        <a:t>Offers opportunities for civic</a:t>
                      </a:r>
                      <a:r>
                        <a:rPr lang="en-US" sz="1000" spc="-105" dirty="0">
                          <a:effectLst/>
                        </a:rPr>
                        <a:t> </a:t>
                      </a:r>
                      <a:r>
                        <a:rPr lang="en-US" sz="1000" dirty="0">
                          <a:effectLst/>
                        </a:rPr>
                        <a:t>engagement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xmlns="" val="1557478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296562"/>
            <a:ext cx="10515600" cy="68564"/>
          </a:xfrm>
        </p:spPr>
        <p:txBody>
          <a:bodyPr>
            <a:normAutofit fontScale="90000"/>
          </a:bodyPr>
          <a:lstStyle/>
          <a:p>
            <a:endParaRPr lang="en-US" dirty="0"/>
          </a:p>
        </p:txBody>
      </p:sp>
      <p:sp>
        <p:nvSpPr>
          <p:cNvPr id="3" name="Content Placeholder 2"/>
          <p:cNvSpPr>
            <a:spLocks noGrp="1"/>
          </p:cNvSpPr>
          <p:nvPr>
            <p:ph idx="1"/>
          </p:nvPr>
        </p:nvSpPr>
        <p:spPr>
          <a:xfrm>
            <a:off x="838200" y="433138"/>
            <a:ext cx="10515600" cy="5743825"/>
          </a:xfrm>
        </p:spPr>
        <p:txBody>
          <a:bodyPr>
            <a:normAutofit lnSpcReduction="10000"/>
          </a:bodyPr>
          <a:lstStyle/>
          <a:p>
            <a:r>
              <a:rPr lang="en-US" b="1" i="1" dirty="0" smtClean="0"/>
              <a:t>Inquiry topics and outcomes are grounded in the Frameworks</a:t>
            </a:r>
            <a:r>
              <a:rPr lang="en-US" dirty="0" smtClean="0"/>
              <a:t>: At the core of the toolkit project are </a:t>
            </a:r>
            <a:r>
              <a:rPr lang="en-US" b="1" u="sng" dirty="0" smtClean="0"/>
              <a:t>two</a:t>
            </a:r>
            <a:r>
              <a:rPr lang="en-US" dirty="0" smtClean="0"/>
              <a:t> frameworks; </a:t>
            </a:r>
            <a:r>
              <a:rPr lang="en-US" b="1" dirty="0" smtClean="0"/>
              <a:t>the inquiry focused standard represented in the  C3, and the content focused standards of the NY state framework.</a:t>
            </a:r>
            <a:r>
              <a:rPr lang="en-US" dirty="0" smtClean="0"/>
              <a:t> </a:t>
            </a:r>
          </a:p>
          <a:p>
            <a:pPr marL="0" indent="0">
              <a:buNone/>
            </a:pPr>
            <a:r>
              <a:rPr lang="en-US" dirty="0" smtClean="0"/>
              <a:t>The 84 inquiries in the toolkit reflect curriculum design in the C3 framework and their content presents content from the New York State Frameworks. </a:t>
            </a:r>
          </a:p>
          <a:p>
            <a:pPr marL="0" indent="0">
              <a:buNone/>
            </a:pPr>
            <a:r>
              <a:rPr lang="en-US" dirty="0" smtClean="0"/>
              <a:t>All of the inquiries are linked to Key Ideas, Conceptual understandings content specifications, and social studies practices.</a:t>
            </a:r>
          </a:p>
          <a:p>
            <a:pPr marL="0" indent="0">
              <a:buNone/>
            </a:pPr>
            <a:r>
              <a:rPr lang="en-US" dirty="0" smtClean="0"/>
              <a:t>While the inquiries align with the New York State Frameworks they are </a:t>
            </a:r>
            <a:r>
              <a:rPr lang="en-US" u="sng" dirty="0" smtClean="0"/>
              <a:t>not intended to be comprehensive</a:t>
            </a:r>
            <a:r>
              <a:rPr lang="en-US" dirty="0" smtClean="0"/>
              <a:t>, </a:t>
            </a:r>
            <a:r>
              <a:rPr lang="en-US" u="sng" dirty="0" smtClean="0"/>
              <a:t>nor are they intended to be a series of lesson plans</a:t>
            </a:r>
            <a:r>
              <a:rPr lang="en-US" dirty="0" smtClean="0"/>
              <a:t>. They are intended to serve as examples of ways in which content and skills can e addressed with students. They are typically designed to fit within 5-7 days.</a:t>
            </a:r>
            <a:endParaRPr lang="en-US" dirty="0"/>
          </a:p>
        </p:txBody>
      </p:sp>
    </p:spTree>
    <p:extLst>
      <p:ext uri="{BB962C8B-B14F-4D97-AF65-F5344CB8AC3E}">
        <p14:creationId xmlns:p14="http://schemas.microsoft.com/office/powerpoint/2010/main" xmlns="" val="674430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667000" y="3348514"/>
          <a:ext cx="6858000" cy="1305560"/>
        </p:xfrm>
        <a:graphic>
          <a:graphicData uri="http://schemas.openxmlformats.org/drawingml/2006/table">
            <a:tbl>
              <a:tblPr firstRow="1" firstCol="1" bandRow="1">
                <a:tableStyleId>{5C22544A-7EE6-4342-B048-85BDC9FD1C3A}</a:tableStyleId>
              </a:tblPr>
              <a:tblGrid>
                <a:gridCol w="1314450"/>
                <a:gridCol w="5543550"/>
              </a:tblGrid>
              <a:tr h="137160">
                <a:tc gridSpan="2">
                  <a:txBody>
                    <a:bodyPr/>
                    <a:lstStyle/>
                    <a:p>
                      <a:pPr marL="0" marR="0" algn="ctr">
                        <a:lnSpc>
                          <a:spcPts val="1400"/>
                        </a:lnSpc>
                        <a:spcBef>
                          <a:spcPts val="600"/>
                        </a:spcBef>
                        <a:spcAft>
                          <a:spcPts val="600"/>
                        </a:spcAft>
                      </a:pPr>
                      <a:r>
                        <a:rPr lang="en-US" sz="1800">
                          <a:effectLst/>
                        </a:rPr>
                        <a:t>Did the Roman Empire Fall?</a:t>
                      </a:r>
                      <a:endParaRPr lang="en-US" sz="1800" b="1">
                        <a:solidFill>
                          <a:srgbClr val="FFFFF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US"/>
                    </a:p>
                  </a:txBody>
                  <a:tcPr/>
                </a:tc>
              </a:tr>
              <a:tr h="0">
                <a:tc>
                  <a:txBody>
                    <a:bodyPr/>
                    <a:lstStyle/>
                    <a:p>
                      <a:pPr marL="0" marR="0">
                        <a:spcBef>
                          <a:spcPts val="300"/>
                        </a:spcBef>
                        <a:spcAft>
                          <a:spcPts val="300"/>
                        </a:spcAft>
                      </a:pPr>
                      <a:r>
                        <a:rPr lang="en-US" sz="1000">
                          <a:effectLst/>
                        </a:rPr>
                        <a:t>New York State Social Studies Framework Key Idea &amp; Practices</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68580" marR="68580" marT="0" marB="0" anchor="ctr"/>
                </a:tc>
                <a:tc>
                  <a:txBody>
                    <a:bodyPr/>
                    <a:lstStyle/>
                    <a:p>
                      <a:pPr marL="0" marR="0">
                        <a:spcBef>
                          <a:spcPts val="300"/>
                        </a:spcBef>
                        <a:spcAft>
                          <a:spcPts val="300"/>
                        </a:spcAft>
                      </a:pPr>
                      <a:r>
                        <a:rPr lang="en-US" sz="1000">
                          <a:effectLst/>
                        </a:rPr>
                        <a:t>9.3 CLASSICAL CIVILIZATIONS: EXPANSION, ACHIEVEMENT, DECLINE: Classical civilizations in Eurasia and Mesoamerica employed a variety of methods to expand and maintain control over vast territories. They developed lasting cultural achievements. Both internal and external forces led to the eventual decline of these empires. </a:t>
                      </a:r>
                    </a:p>
                    <a:p>
                      <a:pPr marL="0" marR="0">
                        <a:spcBef>
                          <a:spcPts val="300"/>
                        </a:spcBef>
                        <a:spcAft>
                          <a:spcPts val="300"/>
                        </a:spcAft>
                      </a:pPr>
                      <a:r>
                        <a:rPr lang="en-US" sz="900">
                          <a:effectLst/>
                        </a:rPr>
                        <a:t> Gathering, Using, and Interpreting Evidence       Chronological Reasoning and Causation</a:t>
                      </a:r>
                      <a:endParaRPr lang="en-US" sz="900" b="1">
                        <a:solidFill>
                          <a:srgbClr val="205595"/>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0">
                <a:tc>
                  <a:txBody>
                    <a:bodyPr/>
                    <a:lstStyle/>
                    <a:p>
                      <a:pPr marL="0" marR="0">
                        <a:spcBef>
                          <a:spcPts val="300"/>
                        </a:spcBef>
                        <a:spcAft>
                          <a:spcPts val="300"/>
                        </a:spcAft>
                      </a:pPr>
                      <a:r>
                        <a:rPr lang="en-US" sz="1000">
                          <a:effectLst/>
                        </a:rPr>
                        <a:t>Staging the Compelling Question</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68580" marR="68580" marT="0" marB="0" anchor="ctr"/>
                </a:tc>
                <a:tc>
                  <a:txBody>
                    <a:bodyPr/>
                    <a:lstStyle/>
                    <a:p>
                      <a:pPr marL="0" marR="0">
                        <a:spcBef>
                          <a:spcPts val="300"/>
                        </a:spcBef>
                        <a:spcAft>
                          <a:spcPts val="300"/>
                        </a:spcAft>
                      </a:pPr>
                      <a:r>
                        <a:rPr lang="en-US" sz="1000">
                          <a:effectLst/>
                        </a:rPr>
                        <a:t>Debate the extent to which mathematicians can predict the rise and fall of empires.</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1879737875"/>
              </p:ext>
            </p:extLst>
          </p:nvPr>
        </p:nvGraphicFramePr>
        <p:xfrm>
          <a:off x="2583110" y="1717932"/>
          <a:ext cx="7167187" cy="3174456"/>
        </p:xfrm>
        <a:graphic>
          <a:graphicData uri="http://schemas.openxmlformats.org/drawingml/2006/table">
            <a:tbl>
              <a:tblPr firstRow="1" firstCol="1" bandRow="1">
                <a:tableStyleId>{5C22544A-7EE6-4342-B048-85BDC9FD1C3A}</a:tableStyleId>
              </a:tblPr>
              <a:tblGrid>
                <a:gridCol w="1591310"/>
                <a:gridCol w="261389"/>
                <a:gridCol w="1565912"/>
                <a:gridCol w="286787"/>
                <a:gridCol w="1591310"/>
                <a:gridCol w="261389"/>
                <a:gridCol w="1609090"/>
              </a:tblGrid>
              <a:tr h="150056">
                <a:tc>
                  <a:txBody>
                    <a:bodyPr/>
                    <a:lstStyle/>
                    <a:p>
                      <a:pPr marL="0" marR="0" algn="ctr">
                        <a:spcBef>
                          <a:spcPts val="300"/>
                        </a:spcBef>
                        <a:spcAft>
                          <a:spcPts val="300"/>
                        </a:spcAft>
                      </a:pPr>
                      <a:r>
                        <a:rPr lang="en-US" sz="1000" dirty="0">
                          <a:effectLst/>
                        </a:rPr>
                        <a:t>Supporting Question 1</a:t>
                      </a:r>
                      <a:endParaRPr lang="en-US" sz="1000" b="1" dirty="0">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nchor="ctr"/>
                </a:tc>
                <a:tc>
                  <a:txBody>
                    <a:bodyPr/>
                    <a:lstStyle/>
                    <a:p>
                      <a:pPr marL="0" marR="0" algn="ctr">
                        <a:spcBef>
                          <a:spcPts val="300"/>
                        </a:spcBef>
                        <a:spcAft>
                          <a:spcPts val="300"/>
                        </a:spcAft>
                      </a:pPr>
                      <a:r>
                        <a:rPr lang="en-US" sz="1000">
                          <a:effectLst/>
                        </a:rPr>
                        <a:t> </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tc>
                <a:tc>
                  <a:txBody>
                    <a:bodyPr/>
                    <a:lstStyle/>
                    <a:p>
                      <a:pPr marL="0" marR="0" algn="ctr">
                        <a:spcBef>
                          <a:spcPts val="300"/>
                        </a:spcBef>
                        <a:spcAft>
                          <a:spcPts val="300"/>
                        </a:spcAft>
                      </a:pPr>
                      <a:r>
                        <a:rPr lang="en-US" sz="1000">
                          <a:effectLst/>
                        </a:rPr>
                        <a:t>Supporting Question 2</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nchor="ctr"/>
                </a:tc>
                <a:tc>
                  <a:txBody>
                    <a:bodyPr/>
                    <a:lstStyle/>
                    <a:p>
                      <a:pPr marL="0" marR="0" algn="ctr">
                        <a:spcBef>
                          <a:spcPts val="300"/>
                        </a:spcBef>
                        <a:spcAft>
                          <a:spcPts val="300"/>
                        </a:spcAft>
                      </a:pPr>
                      <a:r>
                        <a:rPr lang="en-US" sz="1000">
                          <a:effectLst/>
                        </a:rPr>
                        <a:t> </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tc>
                <a:tc>
                  <a:txBody>
                    <a:bodyPr/>
                    <a:lstStyle/>
                    <a:p>
                      <a:pPr marL="0" marR="0" algn="ctr">
                        <a:spcBef>
                          <a:spcPts val="300"/>
                        </a:spcBef>
                        <a:spcAft>
                          <a:spcPts val="300"/>
                        </a:spcAft>
                      </a:pPr>
                      <a:r>
                        <a:rPr lang="en-US" sz="1000" dirty="0">
                          <a:effectLst/>
                        </a:rPr>
                        <a:t>Supporting Question 3</a:t>
                      </a:r>
                      <a:endParaRPr lang="en-US" sz="1000" b="1" dirty="0">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nchor="ctr"/>
                </a:tc>
                <a:tc>
                  <a:txBody>
                    <a:bodyPr/>
                    <a:lstStyle/>
                    <a:p>
                      <a:pPr marL="0" marR="0" algn="ctr">
                        <a:spcBef>
                          <a:spcPts val="300"/>
                        </a:spcBef>
                        <a:spcAft>
                          <a:spcPts val="300"/>
                        </a:spcAft>
                      </a:pPr>
                      <a:r>
                        <a:rPr lang="en-US" sz="1000">
                          <a:effectLst/>
                        </a:rPr>
                        <a:t> </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tc>
                <a:tc>
                  <a:txBody>
                    <a:bodyPr/>
                    <a:lstStyle/>
                    <a:p>
                      <a:pPr marL="0" marR="0" algn="ctr">
                        <a:spcBef>
                          <a:spcPts val="300"/>
                        </a:spcBef>
                        <a:spcAft>
                          <a:spcPts val="300"/>
                        </a:spcAft>
                      </a:pPr>
                      <a:r>
                        <a:rPr lang="en-US" sz="1000">
                          <a:effectLst/>
                        </a:rPr>
                        <a:t>Supporting Question 4</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tc>
              </a:tr>
              <a:tr h="300111">
                <a:tc>
                  <a:txBody>
                    <a:bodyPr/>
                    <a:lstStyle/>
                    <a:p>
                      <a:pPr marL="0" marR="0">
                        <a:spcBef>
                          <a:spcPts val="300"/>
                        </a:spcBef>
                        <a:spcAft>
                          <a:spcPts val="300"/>
                        </a:spcAft>
                      </a:pPr>
                      <a:r>
                        <a:rPr lang="en-US" sz="1000">
                          <a:effectLst/>
                        </a:rPr>
                        <a:t>What made the Roman conquests an empire?</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Why did the Roman Empire fall?</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Was the Roman Empire’s fall an abrupt change?</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To what extent did the Roman Empire transform?</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r>
              <a:tr h="300111">
                <a:tc>
                  <a:txBody>
                    <a:bodyPr/>
                    <a:lstStyle/>
                    <a:p>
                      <a:pPr marL="0" marR="0" algn="ctr">
                        <a:spcBef>
                          <a:spcPts val="300"/>
                        </a:spcBef>
                        <a:spcAft>
                          <a:spcPts val="300"/>
                        </a:spcAft>
                      </a:pPr>
                      <a:r>
                        <a:rPr lang="en-US" sz="1000">
                          <a:effectLst/>
                        </a:rPr>
                        <a:t>Formative</a:t>
                      </a:r>
                      <a:br>
                        <a:rPr lang="en-US" sz="1000">
                          <a:effectLst/>
                        </a:rPr>
                      </a:br>
                      <a:r>
                        <a:rPr lang="en-US" sz="1000">
                          <a:effectLst/>
                        </a:rPr>
                        <a:t>Performance Task</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nchor="ctr"/>
                </a:tc>
                <a:tc>
                  <a:txBody>
                    <a:bodyPr/>
                    <a:lstStyle/>
                    <a:p>
                      <a:pPr marL="0" marR="0" algn="ctr">
                        <a:spcBef>
                          <a:spcPts val="300"/>
                        </a:spcBef>
                        <a:spcAft>
                          <a:spcPts val="300"/>
                        </a:spcAft>
                      </a:pPr>
                      <a:r>
                        <a:rPr lang="en-US" sz="1000">
                          <a:effectLst/>
                        </a:rPr>
                        <a:t> </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tc>
                <a:tc>
                  <a:txBody>
                    <a:bodyPr/>
                    <a:lstStyle/>
                    <a:p>
                      <a:pPr marL="0" marR="0" algn="ctr">
                        <a:spcBef>
                          <a:spcPts val="300"/>
                        </a:spcBef>
                        <a:spcAft>
                          <a:spcPts val="300"/>
                        </a:spcAft>
                      </a:pPr>
                      <a:r>
                        <a:rPr lang="en-US" sz="1000">
                          <a:effectLst/>
                        </a:rPr>
                        <a:t>Formative</a:t>
                      </a:r>
                      <a:br>
                        <a:rPr lang="en-US" sz="1000">
                          <a:effectLst/>
                        </a:rPr>
                      </a:br>
                      <a:r>
                        <a:rPr lang="en-US" sz="1000">
                          <a:effectLst/>
                        </a:rPr>
                        <a:t>Performance Task</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nchor="ctr"/>
                </a:tc>
                <a:tc>
                  <a:txBody>
                    <a:bodyPr/>
                    <a:lstStyle/>
                    <a:p>
                      <a:pPr marL="0" marR="0" algn="ctr">
                        <a:spcBef>
                          <a:spcPts val="300"/>
                        </a:spcBef>
                        <a:spcAft>
                          <a:spcPts val="300"/>
                        </a:spcAft>
                      </a:pPr>
                      <a:r>
                        <a:rPr lang="en-US" sz="1000">
                          <a:effectLst/>
                        </a:rPr>
                        <a:t> </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tc>
                <a:tc>
                  <a:txBody>
                    <a:bodyPr/>
                    <a:lstStyle/>
                    <a:p>
                      <a:pPr marL="0" marR="0" algn="ctr">
                        <a:spcBef>
                          <a:spcPts val="300"/>
                        </a:spcBef>
                        <a:spcAft>
                          <a:spcPts val="300"/>
                        </a:spcAft>
                      </a:pPr>
                      <a:r>
                        <a:rPr lang="en-US" sz="1000">
                          <a:effectLst/>
                        </a:rPr>
                        <a:t>Formative</a:t>
                      </a:r>
                      <a:br>
                        <a:rPr lang="en-US" sz="1000">
                          <a:effectLst/>
                        </a:rPr>
                      </a:br>
                      <a:r>
                        <a:rPr lang="en-US" sz="1000">
                          <a:effectLst/>
                        </a:rPr>
                        <a:t>Performance Task</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nchor="ctr"/>
                </a:tc>
                <a:tc>
                  <a:txBody>
                    <a:bodyPr/>
                    <a:lstStyle/>
                    <a:p>
                      <a:pPr marL="0" marR="0" algn="ctr">
                        <a:spcBef>
                          <a:spcPts val="300"/>
                        </a:spcBef>
                        <a:spcAft>
                          <a:spcPts val="300"/>
                        </a:spcAft>
                      </a:pPr>
                      <a:r>
                        <a:rPr lang="en-US" sz="1000">
                          <a:effectLst/>
                        </a:rPr>
                        <a:t> </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tc>
                <a:tc>
                  <a:txBody>
                    <a:bodyPr/>
                    <a:lstStyle/>
                    <a:p>
                      <a:pPr marL="0" marR="0" algn="ctr">
                        <a:spcBef>
                          <a:spcPts val="300"/>
                        </a:spcBef>
                        <a:spcAft>
                          <a:spcPts val="300"/>
                        </a:spcAft>
                      </a:pPr>
                      <a:r>
                        <a:rPr lang="en-US" sz="1000">
                          <a:effectLst/>
                        </a:rPr>
                        <a:t>Formative</a:t>
                      </a:r>
                      <a:br>
                        <a:rPr lang="en-US" sz="1000">
                          <a:effectLst/>
                        </a:rPr>
                      </a:br>
                      <a:r>
                        <a:rPr lang="en-US" sz="1000">
                          <a:effectLst/>
                        </a:rPr>
                        <a:t>Performance Task</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tc>
              </a:tr>
              <a:tr h="888456">
                <a:tc>
                  <a:txBody>
                    <a:bodyPr/>
                    <a:lstStyle/>
                    <a:p>
                      <a:pPr marL="0" marR="0">
                        <a:spcBef>
                          <a:spcPts val="300"/>
                        </a:spcBef>
                        <a:spcAft>
                          <a:spcPts val="300"/>
                        </a:spcAft>
                      </a:pPr>
                      <a:r>
                        <a:rPr lang="en-US" sz="1000">
                          <a:effectLst/>
                        </a:rPr>
                        <a:t>List and describe the characteristics and attributes of the Roman Empire.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Write a summary explaining accepted reasons for why Roman Empire fell.</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Develop a claim supported by evidence about the extent to which the fall of Rome reflected swift and abrupt changes.</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Develop a claim supported by evidence about the extent to which Rome slowly transformed rather than fell.</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r>
              <a:tr h="150056">
                <a:tc>
                  <a:txBody>
                    <a:bodyPr/>
                    <a:lstStyle/>
                    <a:p>
                      <a:pPr marL="0" marR="0" algn="ctr">
                        <a:spcBef>
                          <a:spcPts val="300"/>
                        </a:spcBef>
                        <a:spcAft>
                          <a:spcPts val="300"/>
                        </a:spcAft>
                      </a:pPr>
                      <a:r>
                        <a:rPr lang="en-US" sz="1000">
                          <a:effectLst/>
                        </a:rPr>
                        <a:t>Featured Sources</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nchor="ctr"/>
                </a:tc>
                <a:tc>
                  <a:txBody>
                    <a:bodyPr/>
                    <a:lstStyle/>
                    <a:p>
                      <a:pPr marL="0" marR="0" algn="ctr">
                        <a:spcBef>
                          <a:spcPts val="300"/>
                        </a:spcBef>
                        <a:spcAft>
                          <a:spcPts val="300"/>
                        </a:spcAft>
                      </a:pPr>
                      <a:r>
                        <a:rPr lang="en-US" sz="1000">
                          <a:effectLst/>
                        </a:rPr>
                        <a:t> </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tc>
                <a:tc>
                  <a:txBody>
                    <a:bodyPr/>
                    <a:lstStyle/>
                    <a:p>
                      <a:pPr marL="0" marR="0" algn="ctr">
                        <a:spcBef>
                          <a:spcPts val="300"/>
                        </a:spcBef>
                        <a:spcAft>
                          <a:spcPts val="300"/>
                        </a:spcAft>
                      </a:pPr>
                      <a:r>
                        <a:rPr lang="en-US" sz="1000">
                          <a:effectLst/>
                        </a:rPr>
                        <a:t>Featured Sources</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nchor="ctr"/>
                </a:tc>
                <a:tc>
                  <a:txBody>
                    <a:bodyPr/>
                    <a:lstStyle/>
                    <a:p>
                      <a:pPr marL="0" marR="0" algn="ctr">
                        <a:spcBef>
                          <a:spcPts val="300"/>
                        </a:spcBef>
                        <a:spcAft>
                          <a:spcPts val="300"/>
                        </a:spcAft>
                      </a:pPr>
                      <a:r>
                        <a:rPr lang="en-US" sz="1000">
                          <a:effectLst/>
                        </a:rPr>
                        <a:t> </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tc>
                <a:tc>
                  <a:txBody>
                    <a:bodyPr/>
                    <a:lstStyle/>
                    <a:p>
                      <a:pPr marL="0" marR="0" algn="ctr">
                        <a:spcBef>
                          <a:spcPts val="300"/>
                        </a:spcBef>
                        <a:spcAft>
                          <a:spcPts val="300"/>
                        </a:spcAft>
                      </a:pPr>
                      <a:r>
                        <a:rPr lang="en-US" sz="1000">
                          <a:effectLst/>
                        </a:rPr>
                        <a:t>Featured Sources</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nchor="ctr"/>
                </a:tc>
                <a:tc>
                  <a:txBody>
                    <a:bodyPr/>
                    <a:lstStyle/>
                    <a:p>
                      <a:pPr marL="0" marR="0" algn="ctr">
                        <a:spcBef>
                          <a:spcPts val="300"/>
                        </a:spcBef>
                        <a:spcAft>
                          <a:spcPts val="300"/>
                        </a:spcAft>
                      </a:pPr>
                      <a:r>
                        <a:rPr lang="en-US" sz="1000">
                          <a:effectLst/>
                        </a:rPr>
                        <a:t> </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tc>
                <a:tc>
                  <a:txBody>
                    <a:bodyPr/>
                    <a:lstStyle/>
                    <a:p>
                      <a:pPr marL="0" marR="0" algn="ctr">
                        <a:spcBef>
                          <a:spcPts val="300"/>
                        </a:spcBef>
                        <a:spcAft>
                          <a:spcPts val="300"/>
                        </a:spcAft>
                      </a:pPr>
                      <a:r>
                        <a:rPr lang="en-US" sz="1000">
                          <a:effectLst/>
                        </a:rPr>
                        <a:t>Featured Sources</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73025" marR="73025" marT="0" marB="0"/>
                </a:tc>
              </a:tr>
              <a:tr h="1350503">
                <a:tc>
                  <a:txBody>
                    <a:bodyPr/>
                    <a:lstStyle/>
                    <a:p>
                      <a:pPr marL="0" marR="0">
                        <a:spcBef>
                          <a:spcPts val="300"/>
                        </a:spcBef>
                        <a:spcAft>
                          <a:spcPts val="300"/>
                        </a:spcAft>
                      </a:pPr>
                      <a:r>
                        <a:rPr lang="en-US" sz="1000">
                          <a:effectLst/>
                        </a:rPr>
                        <a:t>Source A: Map of the Roman Empire at the height of its power </a:t>
                      </a:r>
                    </a:p>
                    <a:p>
                      <a:pPr marL="0" marR="0">
                        <a:spcBef>
                          <a:spcPts val="300"/>
                        </a:spcBef>
                        <a:spcAft>
                          <a:spcPts val="300"/>
                        </a:spcAft>
                      </a:pPr>
                      <a:r>
                        <a:rPr lang="en-US" sz="1000">
                          <a:effectLst/>
                        </a:rPr>
                        <a:t>Source B: Synopsis of Rome: An Empire’s Story </a:t>
                      </a:r>
                    </a:p>
                    <a:p>
                      <a:pPr marL="0" marR="0">
                        <a:spcBef>
                          <a:spcPts val="300"/>
                        </a:spcBef>
                        <a:spcAft>
                          <a:spcPts val="300"/>
                        </a:spcAft>
                      </a:pPr>
                      <a:r>
                        <a:rPr lang="en-US" sz="1000">
                          <a:effectLst/>
                        </a:rPr>
                        <a:t>Source C: Digital atlas of Roman and Medieval civilization</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Source A: Excerpt from The History of the Decline and Fall of the Roman Empire</a:t>
                      </a:r>
                    </a:p>
                    <a:p>
                      <a:pPr marL="0" marR="0">
                        <a:spcBef>
                          <a:spcPts val="300"/>
                        </a:spcBef>
                        <a:spcAft>
                          <a:spcPts val="300"/>
                        </a:spcAft>
                      </a:pPr>
                      <a:r>
                        <a:rPr lang="en-US" sz="1000">
                          <a:effectLst/>
                        </a:rPr>
                        <a:t>Source B: “The Fall of Rome Reconsidered”</a:t>
                      </a:r>
                    </a:p>
                    <a:p>
                      <a:pPr marL="0" marR="0">
                        <a:spcBef>
                          <a:spcPts val="300"/>
                        </a:spcBef>
                        <a:spcAft>
                          <a:spcPts val="300"/>
                        </a:spcAft>
                      </a:pPr>
                      <a:r>
                        <a:rPr lang="en-US" sz="1000">
                          <a:effectLst/>
                        </a:rPr>
                        <a:t>Source C: “What Led to the Fall of the Roman Empire”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Source A: Excerpt from The Fall of the Roman Empire  </a:t>
                      </a:r>
                    </a:p>
                    <a:p>
                      <a:pPr marL="0" marR="0">
                        <a:spcBef>
                          <a:spcPts val="300"/>
                        </a:spcBef>
                        <a:spcAft>
                          <a:spcPts val="300"/>
                        </a:spcAft>
                      </a:pPr>
                      <a:r>
                        <a:rPr lang="en-US" sz="1000">
                          <a:effectLst/>
                        </a:rPr>
                        <a:t>Source B: Excerpt from The Historical Problem of the Fall of Rome</a:t>
                      </a:r>
                    </a:p>
                    <a:p>
                      <a:pPr marL="0" marR="0">
                        <a:spcBef>
                          <a:spcPts val="300"/>
                        </a:spcBef>
                        <a:spcAft>
                          <a:spcPts val="300"/>
                        </a:spcAft>
                      </a:pPr>
                      <a:r>
                        <a:rPr lang="en-US" sz="1000">
                          <a:effectLst/>
                        </a:rPr>
                        <a:t>Source C: Excerpt from “The End of the Roman Empire”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a:effectLst/>
                        </a:rPr>
                        <a:t> </a:t>
                      </a:r>
                      <a:endParaRPr lang="en-US" sz="100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c>
                  <a:txBody>
                    <a:bodyPr/>
                    <a:lstStyle/>
                    <a:p>
                      <a:pPr marL="0" marR="0">
                        <a:spcBef>
                          <a:spcPts val="300"/>
                        </a:spcBef>
                        <a:spcAft>
                          <a:spcPts val="300"/>
                        </a:spcAft>
                      </a:pPr>
                      <a:r>
                        <a:rPr lang="en-US" sz="1000" dirty="0">
                          <a:effectLst/>
                        </a:rPr>
                        <a:t>Source A: Excerpt from Roman Realities </a:t>
                      </a:r>
                    </a:p>
                    <a:p>
                      <a:pPr marL="0" marR="0">
                        <a:spcBef>
                          <a:spcPts val="300"/>
                        </a:spcBef>
                        <a:spcAft>
                          <a:spcPts val="300"/>
                        </a:spcAft>
                      </a:pPr>
                      <a:r>
                        <a:rPr lang="en-US" sz="1000" dirty="0">
                          <a:effectLst/>
                        </a:rPr>
                        <a:t>Source B: Excerpt from “The Myth of ‘Decline and Fall’”</a:t>
                      </a:r>
                    </a:p>
                    <a:p>
                      <a:pPr marL="0" marR="0">
                        <a:spcBef>
                          <a:spcPts val="300"/>
                        </a:spcBef>
                        <a:spcAft>
                          <a:spcPts val="300"/>
                        </a:spcAft>
                      </a:pPr>
                      <a:r>
                        <a:rPr lang="en-US" sz="1000" dirty="0">
                          <a:effectLst/>
                        </a:rPr>
                        <a:t>Source C: Excerpt from “The Vanishing Paradigm of the Fall of Rome”</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3442989955"/>
              </p:ext>
            </p:extLst>
          </p:nvPr>
        </p:nvGraphicFramePr>
        <p:xfrm>
          <a:off x="2583109" y="209724"/>
          <a:ext cx="7167187" cy="1501630"/>
        </p:xfrm>
        <a:graphic>
          <a:graphicData uri="http://schemas.openxmlformats.org/drawingml/2006/table">
            <a:tbl>
              <a:tblPr firstRow="1" firstCol="1" bandRow="1">
                <a:tableStyleId>{5C22544A-7EE6-4342-B048-85BDC9FD1C3A}</a:tableStyleId>
              </a:tblPr>
              <a:tblGrid>
                <a:gridCol w="1373711"/>
                <a:gridCol w="5793476"/>
              </a:tblGrid>
              <a:tr h="204502">
                <a:tc gridSpan="2">
                  <a:txBody>
                    <a:bodyPr/>
                    <a:lstStyle/>
                    <a:p>
                      <a:pPr marL="0" marR="0" algn="ctr">
                        <a:lnSpc>
                          <a:spcPts val="1400"/>
                        </a:lnSpc>
                        <a:spcBef>
                          <a:spcPts val="600"/>
                        </a:spcBef>
                        <a:spcAft>
                          <a:spcPts val="600"/>
                        </a:spcAft>
                      </a:pPr>
                      <a:r>
                        <a:rPr lang="en-US" sz="1800" dirty="0">
                          <a:effectLst/>
                        </a:rPr>
                        <a:t>Did the Roman Empire Fall?</a:t>
                      </a:r>
                      <a:endParaRPr lang="en-US" sz="18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US"/>
                    </a:p>
                  </a:txBody>
                  <a:tcPr/>
                </a:tc>
              </a:tr>
              <a:tr h="946553">
                <a:tc>
                  <a:txBody>
                    <a:bodyPr/>
                    <a:lstStyle/>
                    <a:p>
                      <a:pPr marL="0" marR="0">
                        <a:spcBef>
                          <a:spcPts val="300"/>
                        </a:spcBef>
                        <a:spcAft>
                          <a:spcPts val="300"/>
                        </a:spcAft>
                      </a:pPr>
                      <a:r>
                        <a:rPr lang="en-US" sz="1000">
                          <a:effectLst/>
                        </a:rPr>
                        <a:t>New York State Social Studies Framework Key Idea &amp; Practices</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68580" marR="68580" marT="0" marB="0" anchor="ctr"/>
                </a:tc>
                <a:tc>
                  <a:txBody>
                    <a:bodyPr/>
                    <a:lstStyle/>
                    <a:p>
                      <a:pPr marL="0" marR="0">
                        <a:spcBef>
                          <a:spcPts val="300"/>
                        </a:spcBef>
                        <a:spcAft>
                          <a:spcPts val="300"/>
                        </a:spcAft>
                      </a:pPr>
                      <a:r>
                        <a:rPr lang="en-US" sz="1000" dirty="0">
                          <a:effectLst/>
                        </a:rPr>
                        <a:t>9.3 CLASSICAL CIVILIZATIONS: EXPANSION, ACHIEVEMENT, DECLINE: Classical civilizations in Eurasia and Mesoamerica employed a variety of methods to expand and maintain control over vast territories. They developed lasting cultural achievements. Both internal and external forces led to the eventual decline of these empires. </a:t>
                      </a:r>
                    </a:p>
                    <a:p>
                      <a:pPr marL="0" marR="0">
                        <a:spcBef>
                          <a:spcPts val="300"/>
                        </a:spcBef>
                        <a:spcAft>
                          <a:spcPts val="300"/>
                        </a:spcAft>
                      </a:pPr>
                      <a:r>
                        <a:rPr lang="en-US" sz="900" dirty="0">
                          <a:effectLst/>
                        </a:rPr>
                        <a:t> Gathering, Using, and Interpreting Evidence       Chronological Reasoning and Causation</a:t>
                      </a:r>
                      <a:endParaRPr lang="en-US" sz="900" b="1" dirty="0">
                        <a:solidFill>
                          <a:srgbClr val="205595"/>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350575">
                <a:tc>
                  <a:txBody>
                    <a:bodyPr/>
                    <a:lstStyle/>
                    <a:p>
                      <a:pPr marL="0" marR="0">
                        <a:spcBef>
                          <a:spcPts val="300"/>
                        </a:spcBef>
                        <a:spcAft>
                          <a:spcPts val="300"/>
                        </a:spcAft>
                      </a:pPr>
                      <a:r>
                        <a:rPr lang="en-US" sz="1000">
                          <a:effectLst/>
                        </a:rPr>
                        <a:t>Staging the Compelling Question</a:t>
                      </a:r>
                      <a:endParaRPr lang="en-US" sz="1000" b="1">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68580" marR="68580" marT="0" marB="0" anchor="ctr"/>
                </a:tc>
                <a:tc>
                  <a:txBody>
                    <a:bodyPr/>
                    <a:lstStyle/>
                    <a:p>
                      <a:pPr marL="0" marR="0">
                        <a:spcBef>
                          <a:spcPts val="300"/>
                        </a:spcBef>
                        <a:spcAft>
                          <a:spcPts val="300"/>
                        </a:spcAft>
                      </a:pPr>
                      <a:r>
                        <a:rPr lang="en-US" sz="1000" dirty="0">
                          <a:effectLst/>
                        </a:rPr>
                        <a:t>Debate the extent to which mathematicians can predict the rise and fall of empires.</a:t>
                      </a: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bl>
          </a:graphicData>
        </a:graphic>
      </p:graphicFrame>
      <p:grpSp>
        <p:nvGrpSpPr>
          <p:cNvPr id="14" name="Group 13"/>
          <p:cNvGrpSpPr>
            <a:grpSpLocks/>
          </p:cNvGrpSpPr>
          <p:nvPr/>
        </p:nvGrpSpPr>
        <p:grpSpPr bwMode="auto">
          <a:xfrm>
            <a:off x="2583110" y="688728"/>
            <a:ext cx="92075" cy="92075"/>
            <a:chOff x="3851" y="4683"/>
            <a:chExt cx="154" cy="154"/>
          </a:xfrm>
        </p:grpSpPr>
        <p:sp>
          <p:nvSpPr>
            <p:cNvPr id="15" name="Oval 14"/>
            <p:cNvSpPr>
              <a:spLocks noChangeArrowheads="1"/>
            </p:cNvSpPr>
            <p:nvPr/>
          </p:nvSpPr>
          <p:spPr bwMode="auto">
            <a:xfrm>
              <a:off x="3855" y="4694"/>
              <a:ext cx="143" cy="143"/>
            </a:xfrm>
            <a:prstGeom prst="ellipse">
              <a:avLst/>
            </a:prstGeom>
            <a:solidFill>
              <a:srgbClr val="205595"/>
            </a:solid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16" name="Picture 15" descr="https://www.heartinternet.uk/assets/icons/icon_tick.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1" y="4683"/>
              <a:ext cx="154" cy="154"/>
            </a:xfrm>
            <a:prstGeom prst="rect">
              <a:avLst/>
            </a:prstGeom>
            <a:noFill/>
            <a:extLst>
              <a:ext uri="{909E8E84-426E-40dd-AFC4-6F175D3DCCD1}">
                <a14:hiddenFill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pic>
      </p:grpSp>
      <p:grpSp>
        <p:nvGrpSpPr>
          <p:cNvPr id="17" name="Group 16"/>
          <p:cNvGrpSpPr>
            <a:grpSpLocks/>
          </p:cNvGrpSpPr>
          <p:nvPr/>
        </p:nvGrpSpPr>
        <p:grpSpPr bwMode="auto">
          <a:xfrm>
            <a:off x="2583110" y="688728"/>
            <a:ext cx="92075" cy="92075"/>
            <a:chOff x="3851" y="4683"/>
            <a:chExt cx="154" cy="154"/>
          </a:xfrm>
        </p:grpSpPr>
        <p:sp>
          <p:nvSpPr>
            <p:cNvPr id="18" name="Oval 17"/>
            <p:cNvSpPr>
              <a:spLocks noChangeArrowheads="1"/>
            </p:cNvSpPr>
            <p:nvPr/>
          </p:nvSpPr>
          <p:spPr bwMode="auto">
            <a:xfrm>
              <a:off x="3855" y="4694"/>
              <a:ext cx="143" cy="143"/>
            </a:xfrm>
            <a:prstGeom prst="ellipse">
              <a:avLst/>
            </a:prstGeom>
            <a:solidFill>
              <a:srgbClr val="205595"/>
            </a:solid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19" name="Picture 18" descr="https://www.heartinternet.uk/assets/icons/icon_tick.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1" y="4683"/>
              <a:ext cx="154" cy="154"/>
            </a:xfrm>
            <a:prstGeom prst="rect">
              <a:avLst/>
            </a:prstGeom>
            <a:noFill/>
            <a:extLst>
              <a:ext uri="{909E8E84-426E-40dd-AFC4-6F175D3DCCD1}">
                <a14:hiddenFill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Lst>
          </p:spPr>
        </p:pic>
      </p:grpSp>
      <p:graphicFrame>
        <p:nvGraphicFramePr>
          <p:cNvPr id="20" name="Table 19"/>
          <p:cNvGraphicFramePr>
            <a:graphicFrameLocks noGrp="1"/>
          </p:cNvGraphicFramePr>
          <p:nvPr>
            <p:extLst>
              <p:ext uri="{D42A27DB-BD31-4B8C-83A1-F6EECF244321}">
                <p14:modId xmlns:p14="http://schemas.microsoft.com/office/powerpoint/2010/main" xmlns="" val="3051515892"/>
              </p:ext>
            </p:extLst>
          </p:nvPr>
        </p:nvGraphicFramePr>
        <p:xfrm>
          <a:off x="2512406" y="4892388"/>
          <a:ext cx="7167188" cy="1965611"/>
        </p:xfrm>
        <a:graphic>
          <a:graphicData uri="http://schemas.openxmlformats.org/drawingml/2006/table">
            <a:tbl>
              <a:tblPr firstRow="1" firstCol="1" bandRow="1">
                <a:tableStyleId>{5C22544A-7EE6-4342-B048-85BDC9FD1C3A}</a:tableStyleId>
              </a:tblPr>
              <a:tblGrid>
                <a:gridCol w="2685177"/>
                <a:gridCol w="4482011"/>
              </a:tblGrid>
              <a:tr h="483443">
                <a:tc rowSpan="2">
                  <a:txBody>
                    <a:bodyPr/>
                    <a:lstStyle/>
                    <a:p>
                      <a:pPr marL="0" marR="0">
                        <a:spcBef>
                          <a:spcPts val="300"/>
                        </a:spcBef>
                        <a:spcAft>
                          <a:spcPts val="300"/>
                        </a:spcAft>
                      </a:pPr>
                      <a:r>
                        <a:rPr lang="en-US" sz="900" dirty="0">
                          <a:effectLst/>
                        </a:rPr>
                        <a:t>Summative Performance Task </a:t>
                      </a:r>
                      <a:endParaRPr lang="en-US" sz="900" b="1" dirty="0">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60089" marR="60089" marT="0" marB="0" anchor="ctr"/>
                </a:tc>
                <a:tc>
                  <a:txBody>
                    <a:bodyPr/>
                    <a:lstStyle/>
                    <a:p>
                      <a:pPr marL="0" marR="0">
                        <a:spcBef>
                          <a:spcPts val="300"/>
                        </a:spcBef>
                        <a:spcAft>
                          <a:spcPts val="300"/>
                        </a:spcAft>
                      </a:pPr>
                      <a:r>
                        <a:rPr lang="en-US" sz="900" dirty="0">
                          <a:effectLst/>
                        </a:rPr>
                        <a:t>ARGUMENT Did the Roman Empire fall? Construct an argument (e.g., detailed outline, poster, essay) that addresses the compelling question using specific claims and relevant evidence from contemporary and historical sources while acknowledging competing views.</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60089" marR="60089" marT="0" marB="0" anchor="ctr"/>
                </a:tc>
              </a:tr>
              <a:tr h="501853">
                <a:tc vMerge="1">
                  <a:txBody>
                    <a:bodyPr/>
                    <a:lstStyle/>
                    <a:p>
                      <a:endParaRPr lang="en-US"/>
                    </a:p>
                  </a:txBody>
                  <a:tcPr/>
                </a:tc>
                <a:tc>
                  <a:txBody>
                    <a:bodyPr/>
                    <a:lstStyle/>
                    <a:p>
                      <a:pPr marL="0" marR="0">
                        <a:spcBef>
                          <a:spcPts val="300"/>
                        </a:spcBef>
                        <a:spcAft>
                          <a:spcPts val="300"/>
                        </a:spcAft>
                      </a:pPr>
                      <a:r>
                        <a:rPr lang="en-US" sz="900">
                          <a:effectLst/>
                        </a:rPr>
                        <a:t>EXTENSION Examine a textbook description of the fall of the Roman Empire and either write a revision or explain why it is wholly accurate.</a:t>
                      </a:r>
                      <a:endParaRPr lang="en-US" sz="900">
                        <a:effectLst/>
                        <a:latin typeface="Calibri" panose="020F0502020204030204" pitchFamily="34" charset="0"/>
                        <a:ea typeface="Calibri" panose="020F0502020204030204" pitchFamily="34" charset="0"/>
                        <a:cs typeface="Calibri" panose="020F0502020204030204" pitchFamily="34" charset="0"/>
                      </a:endParaRPr>
                    </a:p>
                  </a:txBody>
                  <a:tcPr marL="60089" marR="60089" marT="0" marB="0"/>
                </a:tc>
              </a:tr>
              <a:tr h="980315">
                <a:tc>
                  <a:txBody>
                    <a:bodyPr/>
                    <a:lstStyle/>
                    <a:p>
                      <a:pPr marL="0" marR="0">
                        <a:spcBef>
                          <a:spcPts val="300"/>
                        </a:spcBef>
                        <a:spcAft>
                          <a:spcPts val="300"/>
                        </a:spcAft>
                      </a:pPr>
                      <a:r>
                        <a:rPr lang="en-US" sz="900" dirty="0">
                          <a:effectLst/>
                        </a:rPr>
                        <a:t>Taking Informed Action</a:t>
                      </a:r>
                      <a:endParaRPr lang="en-US" sz="900" b="1" dirty="0">
                        <a:solidFill>
                          <a:srgbClr val="1F497D"/>
                        </a:solidFill>
                        <a:effectLst/>
                        <a:latin typeface="Calibri" panose="020F0502020204030204" pitchFamily="34" charset="0"/>
                        <a:ea typeface="Georgia" panose="02040502050405020303" pitchFamily="18" charset="0"/>
                        <a:cs typeface="Georgia" panose="02040502050405020303" pitchFamily="18" charset="0"/>
                      </a:endParaRPr>
                    </a:p>
                  </a:txBody>
                  <a:tcPr marL="60089" marR="60089" marT="0" marB="0" anchor="ctr"/>
                </a:tc>
                <a:tc>
                  <a:txBody>
                    <a:bodyPr/>
                    <a:lstStyle/>
                    <a:p>
                      <a:pPr marL="0" marR="0">
                        <a:spcBef>
                          <a:spcPts val="300"/>
                        </a:spcBef>
                        <a:spcAft>
                          <a:spcPts val="300"/>
                        </a:spcAft>
                      </a:pPr>
                      <a:r>
                        <a:rPr lang="en-US" sz="900" dirty="0">
                          <a:effectLst/>
                        </a:rPr>
                        <a:t>UNDERSTAND Research and discuss the ways in which the United States is an empire.</a:t>
                      </a:r>
                    </a:p>
                    <a:p>
                      <a:pPr marL="0" marR="0">
                        <a:spcBef>
                          <a:spcPts val="300"/>
                        </a:spcBef>
                        <a:spcAft>
                          <a:spcPts val="300"/>
                        </a:spcAft>
                      </a:pPr>
                      <a:r>
                        <a:rPr lang="en-US" sz="900" dirty="0">
                          <a:effectLst/>
                        </a:rPr>
                        <a:t>ASSESS Determine the state of the United States’ empire and whether it is rising or falling.</a:t>
                      </a:r>
                    </a:p>
                    <a:p>
                      <a:pPr marL="0" marR="0">
                        <a:spcBef>
                          <a:spcPts val="300"/>
                        </a:spcBef>
                        <a:spcAft>
                          <a:spcPts val="300"/>
                        </a:spcAft>
                      </a:pPr>
                      <a:r>
                        <a:rPr lang="en-US" sz="900" dirty="0">
                          <a:effectLst/>
                        </a:rPr>
                        <a:t>ACT Invite a local expert (e.g., scholar, political scientist, anthropologist, politician) to lead a panel discussion by students on the international status of the United States.</a:t>
                      </a:r>
                      <a:endParaRPr lang="en-US" sz="900" dirty="0">
                        <a:effectLst/>
                        <a:latin typeface="Calibri" panose="020F0502020204030204" pitchFamily="34" charset="0"/>
                        <a:ea typeface="Calibri" panose="020F0502020204030204" pitchFamily="34" charset="0"/>
                        <a:cs typeface="Calibri" panose="020F0502020204030204" pitchFamily="34" charset="0"/>
                      </a:endParaRPr>
                    </a:p>
                  </a:txBody>
                  <a:tcPr marL="60089" marR="60089" marT="0" marB="0"/>
                </a:tc>
              </a:tr>
            </a:tbl>
          </a:graphicData>
        </a:graphic>
      </p:graphicFrame>
    </p:spTree>
    <p:extLst>
      <p:ext uri="{BB962C8B-B14F-4D97-AF65-F5344CB8AC3E}">
        <p14:creationId xmlns:p14="http://schemas.microsoft.com/office/powerpoint/2010/main" xmlns="" val="285231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319406"/>
            <a:ext cx="10515600" cy="45719"/>
          </a:xfrm>
        </p:spPr>
        <p:txBody>
          <a:bodyPr>
            <a:normAutofit fontScale="90000"/>
          </a:bodyPr>
          <a:lstStyle/>
          <a:p>
            <a:endParaRPr lang="en-US" dirty="0"/>
          </a:p>
        </p:txBody>
      </p:sp>
      <p:sp>
        <p:nvSpPr>
          <p:cNvPr id="3" name="Content Placeholder 2"/>
          <p:cNvSpPr>
            <a:spLocks noGrp="1"/>
          </p:cNvSpPr>
          <p:nvPr>
            <p:ph idx="1"/>
          </p:nvPr>
        </p:nvSpPr>
        <p:spPr>
          <a:xfrm>
            <a:off x="838200" y="513347"/>
            <a:ext cx="10515600" cy="5663616"/>
          </a:xfrm>
        </p:spPr>
        <p:txBody>
          <a:bodyPr>
            <a:normAutofit lnSpcReduction="10000"/>
          </a:bodyPr>
          <a:lstStyle/>
          <a:p>
            <a:r>
              <a:rPr lang="en-US" b="1" i="1" dirty="0" smtClean="0"/>
              <a:t>Disciplinary knowledge and skills are integrated within an investigation: </a:t>
            </a:r>
            <a:r>
              <a:rPr lang="en-US" dirty="0" smtClean="0"/>
              <a:t>Long debated in social studies the question of whether to focus on content and conceptual knowledge or skills has been answered in both the C3 Framework and the NY Social Studies Framework – good teaching focuses on both.</a:t>
            </a:r>
          </a:p>
          <a:p>
            <a:endParaRPr lang="en-US" b="1" i="1" dirty="0"/>
          </a:p>
          <a:p>
            <a:r>
              <a:rPr lang="en-US" b="1" i="1" dirty="0" smtClean="0"/>
              <a:t>Students are active learners within the inquiry: </a:t>
            </a:r>
            <a:r>
              <a:rPr lang="en-US" dirty="0" smtClean="0"/>
              <a:t>All students despite difference in ability can participate in the questions and tasks of an inquiry. To support students of varying ability the toolkit includes suggestions on how to created language-focused scaffolds, vocabulary guides, and other instructional tools to support all students become successful.</a:t>
            </a:r>
          </a:p>
          <a:p>
            <a:pPr marL="0" indent="0">
              <a:buNone/>
            </a:pPr>
            <a:r>
              <a:rPr lang="en-US" dirty="0" smtClean="0"/>
              <a:t>Central to a rich social studies experience is the capacity for developing questions that can frame and advance an inquiry. These questions come in two forms compelling and supporting.</a:t>
            </a:r>
          </a:p>
        </p:txBody>
      </p:sp>
    </p:spTree>
    <p:extLst>
      <p:ext uri="{BB962C8B-B14F-4D97-AF65-F5344CB8AC3E}">
        <p14:creationId xmlns:p14="http://schemas.microsoft.com/office/powerpoint/2010/main" xmlns="" val="388622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054"/>
          </a:xfrm>
        </p:spPr>
        <p:txBody>
          <a:bodyPr>
            <a:normAutofit fontScale="90000"/>
          </a:bodyPr>
          <a:lstStyle/>
          <a:p>
            <a:endParaRPr lang="en-US" dirty="0"/>
          </a:p>
        </p:txBody>
      </p:sp>
      <p:sp>
        <p:nvSpPr>
          <p:cNvPr id="3" name="Content Placeholder 2"/>
          <p:cNvSpPr>
            <a:spLocks noGrp="1"/>
          </p:cNvSpPr>
          <p:nvPr>
            <p:ph idx="1"/>
          </p:nvPr>
        </p:nvSpPr>
        <p:spPr>
          <a:xfrm>
            <a:off x="838200" y="449180"/>
            <a:ext cx="10515600" cy="5727783"/>
          </a:xfrm>
        </p:spPr>
        <p:txBody>
          <a:bodyPr>
            <a:normAutofit lnSpcReduction="10000"/>
          </a:bodyPr>
          <a:lstStyle/>
          <a:p>
            <a:r>
              <a:rPr lang="en-US" b="1" i="1" dirty="0" smtClean="0"/>
              <a:t>The purpose of assessment is learning</a:t>
            </a:r>
            <a:r>
              <a:rPr lang="en-US" dirty="0" smtClean="0"/>
              <a:t>: </a:t>
            </a:r>
          </a:p>
          <a:p>
            <a:pPr lvl="1"/>
            <a:r>
              <a:rPr lang="en-US" dirty="0" smtClean="0"/>
              <a:t>IDM features both formative and summative performance tasks and these provide assessments for instructional purposes and evaluation. </a:t>
            </a:r>
          </a:p>
          <a:p>
            <a:pPr lvl="1"/>
            <a:r>
              <a:rPr lang="en-US" dirty="0" smtClean="0"/>
              <a:t>The formative tasks reflect the inquiries supporting questions and provide opportunity for the students to build their content knowledge and their social studies skills. </a:t>
            </a:r>
          </a:p>
          <a:p>
            <a:pPr lvl="1"/>
            <a:r>
              <a:rPr lang="en-US" dirty="0" smtClean="0"/>
              <a:t>A formative tasks offers the teacher a snapshot of their students progress so they can modify the instructional plan accordingly. </a:t>
            </a:r>
          </a:p>
          <a:p>
            <a:pPr lvl="1"/>
            <a:r>
              <a:rPr lang="en-US" dirty="0" smtClean="0"/>
              <a:t>The summative task is ties to the compelling question and asks the students to construct an evidence based argument in response.</a:t>
            </a:r>
          </a:p>
          <a:p>
            <a:pPr lvl="1"/>
            <a:r>
              <a:rPr lang="en-US" dirty="0" smtClean="0"/>
              <a:t>These tasks threaded throughout the inquiry provide teachers with multiple opportunities to evaluate what their students are able to do.</a:t>
            </a:r>
          </a:p>
          <a:p>
            <a:pPr lvl="1"/>
            <a:r>
              <a:rPr lang="en-US" dirty="0" smtClean="0"/>
              <a:t>The summative task acts as a convergent assignment. The formative tasks are </a:t>
            </a:r>
            <a:r>
              <a:rPr lang="en-US" dirty="0" err="1" smtClean="0"/>
              <a:t>scaffolded</a:t>
            </a:r>
            <a:r>
              <a:rPr lang="en-US" dirty="0" smtClean="0"/>
              <a:t> in such a way that the students knowledge and skills converge in the construction of an evidence based argument that responds to the compelling question.</a:t>
            </a:r>
            <a:endParaRPr lang="en-US" dirty="0"/>
          </a:p>
        </p:txBody>
      </p:sp>
    </p:spTree>
    <p:extLst>
      <p:ext uri="{BB962C8B-B14F-4D97-AF65-F5344CB8AC3E}">
        <p14:creationId xmlns:p14="http://schemas.microsoft.com/office/powerpoint/2010/main" xmlns="" val="3584347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054"/>
          </a:xfrm>
        </p:spPr>
        <p:txBody>
          <a:bodyPr>
            <a:normAutofit fontScale="90000"/>
          </a:bodyPr>
          <a:lstStyle/>
          <a:p>
            <a:endParaRPr lang="en-US" dirty="0"/>
          </a:p>
        </p:txBody>
      </p:sp>
      <p:sp>
        <p:nvSpPr>
          <p:cNvPr id="3" name="Content Placeholder 2"/>
          <p:cNvSpPr>
            <a:spLocks noGrp="1"/>
          </p:cNvSpPr>
          <p:nvPr>
            <p:ph idx="1"/>
          </p:nvPr>
        </p:nvSpPr>
        <p:spPr>
          <a:xfrm>
            <a:off x="838200" y="449180"/>
            <a:ext cx="10515600" cy="5727783"/>
          </a:xfrm>
        </p:spPr>
        <p:txBody>
          <a:bodyPr/>
          <a:lstStyle/>
          <a:p>
            <a:r>
              <a:rPr lang="en-US" b="1" i="1" dirty="0" smtClean="0"/>
              <a:t>Disciplinary sources are the building blocks of an inquiry</a:t>
            </a:r>
            <a:r>
              <a:rPr lang="en-US" dirty="0" smtClean="0"/>
              <a:t>:  The internet can be a useful resource for teachers to find primary and secondary sources. Access presents students a great opportunity to explore the content behind a compelling question.</a:t>
            </a:r>
          </a:p>
          <a:p>
            <a:r>
              <a:rPr lang="en-US" dirty="0" smtClean="0"/>
              <a:t>Not all sources are equally valuable and the students will need guidance from the teacher.  Teachers need to help the students understand that every source reflects a perspective and represent the bias of their producer.</a:t>
            </a:r>
          </a:p>
          <a:p>
            <a:r>
              <a:rPr lang="en-US" dirty="0" smtClean="0"/>
              <a:t>The IDM embraces the use of multiple sources, sources an be used for three distinct  purposes: </a:t>
            </a:r>
          </a:p>
          <a:p>
            <a:pPr lvl="1"/>
            <a:r>
              <a:rPr lang="en-US" dirty="0" smtClean="0"/>
              <a:t>to generate student curiosity and interest in the topic, </a:t>
            </a:r>
          </a:p>
          <a:p>
            <a:pPr lvl="1"/>
            <a:r>
              <a:rPr lang="en-US" dirty="0" smtClean="0"/>
              <a:t>to build a student’s content knowledge, and </a:t>
            </a:r>
          </a:p>
          <a:p>
            <a:pPr lvl="1"/>
            <a:r>
              <a:rPr lang="en-US" dirty="0" smtClean="0"/>
              <a:t>to help students construct and support their argument related to the compelling question.</a:t>
            </a:r>
            <a:endParaRPr lang="en-US" dirty="0"/>
          </a:p>
        </p:txBody>
      </p:sp>
    </p:spTree>
    <p:extLst>
      <p:ext uri="{BB962C8B-B14F-4D97-AF65-F5344CB8AC3E}">
        <p14:creationId xmlns:p14="http://schemas.microsoft.com/office/powerpoint/2010/main" xmlns="" val="2789378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012"/>
          </a:xfrm>
        </p:spPr>
        <p:txBody>
          <a:bodyPr>
            <a:normAutofit fontScale="90000"/>
          </a:bodyPr>
          <a:lstStyle/>
          <a:p>
            <a:endParaRPr lang="en-US" dirty="0"/>
          </a:p>
        </p:txBody>
      </p:sp>
      <p:sp>
        <p:nvSpPr>
          <p:cNvPr id="3" name="Content Placeholder 2"/>
          <p:cNvSpPr>
            <a:spLocks noGrp="1"/>
          </p:cNvSpPr>
          <p:nvPr>
            <p:ph idx="1"/>
          </p:nvPr>
        </p:nvSpPr>
        <p:spPr>
          <a:xfrm>
            <a:off x="838200" y="561474"/>
            <a:ext cx="10515600" cy="5615489"/>
          </a:xfrm>
        </p:spPr>
        <p:txBody>
          <a:bodyPr/>
          <a:lstStyle/>
          <a:p>
            <a:r>
              <a:rPr lang="en-US" b="1" i="1" dirty="0" smtClean="0"/>
              <a:t>Students need opportunities to practice engaged citizenship:  </a:t>
            </a:r>
            <a:r>
              <a:rPr lang="en-US" dirty="0" smtClean="0"/>
              <a:t>One of the key dimensions of the C3 framework and the New York State Social Studies Framework is the idea of taking informed action.</a:t>
            </a:r>
          </a:p>
          <a:p>
            <a:r>
              <a:rPr lang="en-US" dirty="0" smtClean="0"/>
              <a:t>Informed action can take numerous forms. The key to informed action is that the students are informed. The IDM stages informed actions tasks such that the students build their knowledge and understanding of an issue before engaging in an social action.</a:t>
            </a:r>
          </a:p>
          <a:p>
            <a:r>
              <a:rPr lang="en-US" dirty="0" smtClean="0"/>
              <a:t>In most of the inquiries taking Informed Action tasks are offered as additional instructional </a:t>
            </a:r>
            <a:r>
              <a:rPr lang="en-US" dirty="0" err="1" smtClean="0"/>
              <a:t>opportuntities</a:t>
            </a:r>
            <a:r>
              <a:rPr lang="en-US" dirty="0" smtClean="0"/>
              <a:t> after students have completed the summative performance task.</a:t>
            </a:r>
            <a:endParaRPr lang="en-US" dirty="0"/>
          </a:p>
        </p:txBody>
      </p:sp>
    </p:spTree>
    <p:extLst>
      <p:ext uri="{BB962C8B-B14F-4D97-AF65-F5344CB8AC3E}">
        <p14:creationId xmlns:p14="http://schemas.microsoft.com/office/powerpoint/2010/main" xmlns="" val="1881668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207034"/>
            <a:ext cx="10515600" cy="158091"/>
          </a:xfrm>
        </p:spPr>
        <p:txBody>
          <a:bodyPr>
            <a:normAutofit fontScale="90000"/>
          </a:bodyPr>
          <a:lstStyle/>
          <a:p>
            <a:endParaRPr lang="en-US" dirty="0"/>
          </a:p>
        </p:txBody>
      </p:sp>
      <p:sp>
        <p:nvSpPr>
          <p:cNvPr id="3" name="Content Placeholder 2"/>
          <p:cNvSpPr>
            <a:spLocks noGrp="1"/>
          </p:cNvSpPr>
          <p:nvPr>
            <p:ph idx="1"/>
          </p:nvPr>
        </p:nvSpPr>
        <p:spPr>
          <a:xfrm>
            <a:off x="838200" y="365125"/>
            <a:ext cx="10515600" cy="5811838"/>
          </a:xfrm>
        </p:spPr>
        <p:txBody>
          <a:bodyPr/>
          <a:lstStyle/>
          <a:p>
            <a:r>
              <a:rPr lang="en-US" b="1" i="1" dirty="0" smtClean="0"/>
              <a:t>Social Studies shares the responsibility for literacy: </a:t>
            </a:r>
            <a:r>
              <a:rPr lang="en-US" dirty="0" smtClean="0"/>
              <a:t>The P-12 common Core Learning Standards for ELA and Literacy encourage SS teacher to integrate literacy . The inquiries in social studies involved sophisticated literacy skills; ask and answer questions, write speak and listen. Inquiries also require unique disciplinary skills that enable students to work with sources goals and practices into their instruction. Common Core literacy skills surface in three ways through the inquiries </a:t>
            </a:r>
          </a:p>
          <a:p>
            <a:pPr lvl="1"/>
            <a:r>
              <a:rPr lang="en-US" dirty="0" smtClean="0"/>
              <a:t>1. the writers embedded specific reading, writing, speaking and listening skills throughout the inquiries</a:t>
            </a:r>
          </a:p>
          <a:p>
            <a:pPr lvl="1"/>
            <a:r>
              <a:rPr lang="en-US" dirty="0" smtClean="0"/>
              <a:t>2. the way in which literacy skills are referenced is through the chart at the end of the annotated inquiry that lists specific skills along with examples</a:t>
            </a:r>
          </a:p>
          <a:p>
            <a:pPr lvl="1"/>
            <a:r>
              <a:rPr lang="en-US" dirty="0" smtClean="0"/>
              <a:t>3. research opportunities, implicit in all inquiries are noted to demonstrate how they might be incorporated</a:t>
            </a:r>
            <a:endParaRPr lang="en-US" dirty="0"/>
          </a:p>
        </p:txBody>
      </p:sp>
    </p:spTree>
    <p:extLst>
      <p:ext uri="{BB962C8B-B14F-4D97-AF65-F5344CB8AC3E}">
        <p14:creationId xmlns:p14="http://schemas.microsoft.com/office/powerpoint/2010/main" xmlns="" val="471806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Social Studies Frameworks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Are anchored in:</a:t>
            </a:r>
          </a:p>
          <a:p>
            <a:r>
              <a:rPr lang="en-US" dirty="0"/>
              <a:t> the New York State Learning Standards for Social Studies (</a:t>
            </a:r>
            <a:r>
              <a:rPr lang="en-US" sz="2400" dirty="0" smtClean="0"/>
              <a:t>1998 </a:t>
            </a:r>
            <a:r>
              <a:rPr lang="en-US" sz="2400" dirty="0"/>
              <a:t>standards</a:t>
            </a:r>
            <a:r>
              <a:rPr lang="en-US" dirty="0"/>
              <a:t>) </a:t>
            </a:r>
          </a:p>
          <a:p>
            <a:pPr lvl="1">
              <a:buFont typeface="Wingdings" panose="05000000000000000000" pitchFamily="2" charset="2"/>
              <a:buChar char="q"/>
            </a:pPr>
            <a:r>
              <a:rPr lang="en-US" sz="2500" dirty="0"/>
              <a:t>History of United States and New York</a:t>
            </a:r>
          </a:p>
          <a:p>
            <a:pPr lvl="1">
              <a:buFont typeface="Wingdings" panose="05000000000000000000" pitchFamily="2" charset="2"/>
              <a:buChar char="q"/>
            </a:pPr>
            <a:r>
              <a:rPr lang="en-US" sz="2500" dirty="0"/>
              <a:t>World History</a:t>
            </a:r>
          </a:p>
          <a:p>
            <a:pPr lvl="1">
              <a:buFont typeface="Wingdings" panose="05000000000000000000" pitchFamily="2" charset="2"/>
              <a:buChar char="q"/>
            </a:pPr>
            <a:r>
              <a:rPr lang="en-US" sz="2500" dirty="0"/>
              <a:t>Geography</a:t>
            </a:r>
          </a:p>
          <a:p>
            <a:pPr lvl="1">
              <a:buFont typeface="Wingdings" panose="05000000000000000000" pitchFamily="2" charset="2"/>
              <a:buChar char="q"/>
            </a:pPr>
            <a:r>
              <a:rPr lang="en-US" sz="2500" dirty="0"/>
              <a:t>Economics</a:t>
            </a:r>
          </a:p>
          <a:p>
            <a:pPr lvl="1">
              <a:buFont typeface="Wingdings" panose="05000000000000000000" pitchFamily="2" charset="2"/>
              <a:buChar char="q"/>
            </a:pPr>
            <a:r>
              <a:rPr lang="en-US" sz="2500" dirty="0"/>
              <a:t>Civic, Citizenship and Government</a:t>
            </a:r>
          </a:p>
          <a:p>
            <a:r>
              <a:rPr lang="en-US" dirty="0"/>
              <a:t>the Common Core Standards for </a:t>
            </a:r>
            <a:r>
              <a:rPr lang="en-US" dirty="0" smtClean="0"/>
              <a:t>literacy </a:t>
            </a:r>
            <a:r>
              <a:rPr lang="en-US" dirty="0"/>
              <a:t>and writing </a:t>
            </a:r>
            <a:endParaRPr lang="en-US" dirty="0" smtClean="0"/>
          </a:p>
          <a:p>
            <a:r>
              <a:rPr lang="en-US" dirty="0"/>
              <a:t>NCSS </a:t>
            </a:r>
            <a:r>
              <a:rPr lang="en-US" dirty="0" smtClean="0"/>
              <a:t>C3 Framework </a:t>
            </a:r>
            <a:r>
              <a:rPr lang="en-US" dirty="0"/>
              <a:t>for State Standards in Social </a:t>
            </a:r>
            <a:r>
              <a:rPr lang="en-US" dirty="0" smtClean="0"/>
              <a:t>Studies</a:t>
            </a:r>
            <a:endParaRPr lang="en-US" dirty="0"/>
          </a:p>
          <a:p>
            <a:pPr marL="0" indent="0">
              <a:buNone/>
            </a:pPr>
            <a:r>
              <a:rPr lang="en-US" dirty="0"/>
              <a:t> </a:t>
            </a:r>
          </a:p>
          <a:p>
            <a:pPr marL="0" indent="0">
              <a:buNone/>
            </a:pPr>
            <a:r>
              <a:rPr lang="en-US" dirty="0"/>
              <a:t>The Frameworks are a consistent set of expectation for students across the state which assures every student is prepared to be an active citizen and ready for college and career.</a:t>
            </a:r>
          </a:p>
          <a:p>
            <a:endParaRPr lang="en-US" dirty="0"/>
          </a:p>
        </p:txBody>
      </p:sp>
    </p:spTree>
    <p:extLst>
      <p:ext uri="{BB962C8B-B14F-4D97-AF65-F5344CB8AC3E}">
        <p14:creationId xmlns:p14="http://schemas.microsoft.com/office/powerpoint/2010/main" xmlns="" val="1530192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377817" y="19752"/>
            <a:ext cx="10515600" cy="54575"/>
          </a:xfrm>
        </p:spPr>
        <p:txBody>
          <a:bodyPr>
            <a:normAutofit fontScale="90000"/>
          </a:bodyPr>
          <a:lstStyle/>
          <a:p>
            <a:endParaRPr lang="en-US" dirty="0"/>
          </a:p>
        </p:txBody>
      </p:sp>
      <p:sp>
        <p:nvSpPr>
          <p:cNvPr id="3" name="Content Placeholder 2"/>
          <p:cNvSpPr>
            <a:spLocks noGrp="1"/>
          </p:cNvSpPr>
          <p:nvPr>
            <p:ph idx="1"/>
          </p:nvPr>
        </p:nvSpPr>
        <p:spPr>
          <a:xfrm>
            <a:off x="838200" y="313367"/>
            <a:ext cx="10515600" cy="5863596"/>
          </a:xfrm>
        </p:spPr>
        <p:txBody>
          <a:bodyPr/>
          <a:lstStyle/>
          <a:p>
            <a:r>
              <a:rPr lang="en-US" b="1" i="1" dirty="0" smtClean="0"/>
              <a:t>Inquiries are not all inclusive:  </a:t>
            </a:r>
            <a:r>
              <a:rPr lang="en-US" dirty="0" smtClean="0"/>
              <a:t>The use of the term inquiry in place of unit to describe the curriculum work is purposeful.</a:t>
            </a:r>
          </a:p>
          <a:p>
            <a:r>
              <a:rPr lang="en-US" dirty="0" smtClean="0"/>
              <a:t>Inquiry, the creating and crafting of questions and the deliberated construction of responses to those questions can inspire deeper teaching and learning. Using inquiry for the curriculum topics portrayed reflects a conscious decision not to produce a fully comprehensible curriculum unit or module.</a:t>
            </a:r>
          </a:p>
          <a:p>
            <a:r>
              <a:rPr lang="en-US" dirty="0" smtClean="0"/>
              <a:t>Teachers will find considerable guidance  within the inquiry but will not find a complete set of individual lesson plans. Teachers teach best when they mold materials around the needs of their students.</a:t>
            </a:r>
          </a:p>
          <a:p>
            <a:r>
              <a:rPr lang="en-US" dirty="0" smtClean="0"/>
              <a:t>Inquiries offer a curricular direction rather than an instructional script</a:t>
            </a:r>
            <a:endParaRPr lang="en-US" dirty="0"/>
          </a:p>
        </p:txBody>
      </p:sp>
    </p:spTree>
    <p:extLst>
      <p:ext uri="{BB962C8B-B14F-4D97-AF65-F5344CB8AC3E}">
        <p14:creationId xmlns:p14="http://schemas.microsoft.com/office/powerpoint/2010/main" xmlns="" val="4290427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701"/>
          </a:xfrm>
        </p:spPr>
        <p:txBody>
          <a:bodyPr>
            <a:normAutofit fontScale="90000"/>
          </a:bodyPr>
          <a:lstStyle/>
          <a:p>
            <a:endParaRPr lang="en-US" dirty="0"/>
          </a:p>
        </p:txBody>
      </p:sp>
      <p:sp>
        <p:nvSpPr>
          <p:cNvPr id="3" name="Content Placeholder 2"/>
          <p:cNvSpPr>
            <a:spLocks noGrp="1"/>
          </p:cNvSpPr>
          <p:nvPr>
            <p:ph idx="1"/>
          </p:nvPr>
        </p:nvSpPr>
        <p:spPr>
          <a:xfrm>
            <a:off x="838200" y="621102"/>
            <a:ext cx="10515600" cy="5555861"/>
          </a:xfrm>
        </p:spPr>
        <p:txBody>
          <a:bodyPr/>
          <a:lstStyle/>
          <a:p>
            <a:r>
              <a:rPr lang="en-US" dirty="0" smtClean="0"/>
              <a:t>Inquiries are best mediated by skilled teachers: key to the implementation of the toolkit is the belief that teacher expertise and experience are critical to rich classroom instruction. </a:t>
            </a:r>
          </a:p>
          <a:p>
            <a:r>
              <a:rPr lang="en-US" dirty="0" smtClean="0"/>
              <a:t>The best pedagogical resources support and enable rather than undercut teachers instruction.</a:t>
            </a:r>
            <a:endParaRPr lang="en-US" dirty="0"/>
          </a:p>
        </p:txBody>
      </p:sp>
    </p:spTree>
    <p:extLst>
      <p:ext uri="{BB962C8B-B14F-4D97-AF65-F5344CB8AC3E}">
        <p14:creationId xmlns:p14="http://schemas.microsoft.com/office/powerpoint/2010/main" xmlns="" val="3097545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pPr algn="ctr"/>
            <a:endParaRPr lang="en-US" dirty="0" smtClean="0">
              <a:hlinkClick r:id="rId2"/>
            </a:endParaRPr>
          </a:p>
          <a:p>
            <a:pPr marL="0" indent="0" algn="ctr">
              <a:buNone/>
            </a:pPr>
            <a:r>
              <a:rPr lang="en-US" sz="8000" dirty="0" smtClean="0">
                <a:hlinkClick r:id="rId2"/>
              </a:rPr>
              <a:t>www.C3teachers.org</a:t>
            </a:r>
            <a:endParaRPr lang="en-US" sz="8000" dirty="0" smtClean="0"/>
          </a:p>
          <a:p>
            <a:endParaRPr lang="en-US" dirty="0"/>
          </a:p>
        </p:txBody>
      </p:sp>
    </p:spTree>
    <p:extLst>
      <p:ext uri="{BB962C8B-B14F-4D97-AF65-F5344CB8AC3E}">
        <p14:creationId xmlns:p14="http://schemas.microsoft.com/office/powerpoint/2010/main" xmlns="" val="4278506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Grades K-4</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75936" y="1548714"/>
            <a:ext cx="9185188" cy="4926227"/>
          </a:xfrm>
        </p:spPr>
      </p:pic>
    </p:spTree>
    <p:extLst>
      <p:ext uri="{BB962C8B-B14F-4D97-AF65-F5344CB8AC3E}">
        <p14:creationId xmlns:p14="http://schemas.microsoft.com/office/powerpoint/2010/main" xmlns="" val="1451320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Grades 5-8</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74574" y="1359244"/>
            <a:ext cx="9251092" cy="5132172"/>
          </a:xfrm>
        </p:spPr>
      </p:pic>
    </p:spTree>
    <p:extLst>
      <p:ext uri="{BB962C8B-B14F-4D97-AF65-F5344CB8AC3E}">
        <p14:creationId xmlns:p14="http://schemas.microsoft.com/office/powerpoint/2010/main" xmlns="" val="961132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Grades 9-12</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26292" y="1326292"/>
            <a:ext cx="9934832" cy="5173362"/>
          </a:xfrm>
        </p:spPr>
      </p:pic>
    </p:spTree>
    <p:extLst>
      <p:ext uri="{BB962C8B-B14F-4D97-AF65-F5344CB8AC3E}">
        <p14:creationId xmlns:p14="http://schemas.microsoft.com/office/powerpoint/2010/main" xmlns="" val="1175579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smtClean="0"/>
              <a:t/>
            </a:r>
            <a:br>
              <a:rPr lang="en-US" b="1" i="1" dirty="0" smtClean="0"/>
            </a:br>
            <a:r>
              <a:rPr lang="en-US" b="1" i="1" dirty="0" smtClean="0"/>
              <a:t>The </a:t>
            </a:r>
            <a:r>
              <a:rPr lang="en-US" b="1" i="1" dirty="0"/>
              <a:t>C3 Framework for State Standards in Social Studies* </a:t>
            </a:r>
            <a:r>
              <a:rPr lang="en-US" dirty="0"/>
              <a:t/>
            </a:r>
            <a:br>
              <a:rPr lang="en-US" dirty="0"/>
            </a:b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sz="7400" dirty="0"/>
              <a:t>Based on 3 foundations</a:t>
            </a:r>
          </a:p>
          <a:p>
            <a:pPr lvl="0"/>
            <a:r>
              <a:rPr lang="en-US" sz="7400" i="1" dirty="0"/>
              <a:t> Literacy through an integration of Common Core Learning Standards using unique disciplinary literacy in Civics, Economics, Geography and History</a:t>
            </a:r>
          </a:p>
          <a:p>
            <a:pPr lvl="0"/>
            <a:endParaRPr lang="en-US" sz="7400" dirty="0"/>
          </a:p>
          <a:p>
            <a:pPr lvl="0"/>
            <a:r>
              <a:rPr lang="en-US" sz="7400" i="1" dirty="0"/>
              <a:t>Civic Life – cornerstone of the new frameworks beginning in Kindergarten and culminating in 12</a:t>
            </a:r>
            <a:r>
              <a:rPr lang="en-US" sz="7400" i="1" baseline="30000" dirty="0"/>
              <a:t>th</a:t>
            </a:r>
            <a:r>
              <a:rPr lang="en-US" sz="7400" i="1" dirty="0"/>
              <a:t> grade Participation in Government</a:t>
            </a:r>
          </a:p>
          <a:p>
            <a:pPr lvl="0"/>
            <a:endParaRPr lang="en-US" sz="7400" dirty="0"/>
          </a:p>
          <a:p>
            <a:pPr lvl="0"/>
            <a:r>
              <a:rPr lang="en-US" sz="7400" i="1" dirty="0"/>
              <a:t>The Inquiry Arch – set of interlocking and reinforcing ideas that feature four dimensions of informed inquiry</a:t>
            </a:r>
            <a:endParaRPr lang="en-US" sz="7400" dirty="0"/>
          </a:p>
          <a:p>
            <a:pPr lvl="1"/>
            <a:r>
              <a:rPr lang="en-US" sz="7400" i="1" dirty="0"/>
              <a:t>Developing questions and planning inquiries</a:t>
            </a:r>
            <a:endParaRPr lang="en-US" sz="7400" dirty="0"/>
          </a:p>
          <a:p>
            <a:pPr lvl="1"/>
            <a:r>
              <a:rPr lang="en-US" sz="7400" i="1" dirty="0"/>
              <a:t>Applying disciplinary concepts and tools</a:t>
            </a:r>
            <a:endParaRPr lang="en-US" sz="7400" dirty="0"/>
          </a:p>
          <a:p>
            <a:pPr lvl="1"/>
            <a:r>
              <a:rPr lang="en-US" sz="7400" i="1" dirty="0"/>
              <a:t>Evaluating sources and using evidence</a:t>
            </a:r>
            <a:endParaRPr lang="en-US" sz="7400" dirty="0"/>
          </a:p>
          <a:p>
            <a:pPr lvl="1"/>
            <a:r>
              <a:rPr lang="en-US" sz="7400" i="1" dirty="0"/>
              <a:t>Communicating conclusions and taking informed </a:t>
            </a:r>
            <a:r>
              <a:rPr lang="en-US" sz="7400" i="1" dirty="0" smtClean="0"/>
              <a:t>actions</a:t>
            </a:r>
            <a:endParaRPr lang="en-US" sz="7400" dirty="0"/>
          </a:p>
          <a:p>
            <a:pPr marL="0" indent="0">
              <a:buNone/>
            </a:pPr>
            <a:r>
              <a:rPr lang="en-US" sz="7400" dirty="0"/>
              <a:t>* Senior editor of C3 is Dr. SG Grant, Dean of the School of Education , SUNY Binghamton. He headed the Inquiry writing for NYS Ed. Department</a:t>
            </a:r>
          </a:p>
          <a:p>
            <a:pPr marL="0" indent="0" algn="ctr">
              <a:buNone/>
            </a:pPr>
            <a:r>
              <a:rPr lang="en-US" dirty="0">
                <a:hlinkClick r:id="rId2" action="ppaction://hlinksldjump"/>
              </a:rPr>
              <a:t>http://www.socialstudies.org/system/files/c3/C3-Framework-for-Social-Studies.pdf</a:t>
            </a:r>
          </a:p>
          <a:p>
            <a:pPr marL="0" indent="0" algn="ctr">
              <a:buNone/>
            </a:pPr>
            <a:endParaRPr lang="en-US" dirty="0"/>
          </a:p>
          <a:p>
            <a:endParaRPr lang="en-US" dirty="0"/>
          </a:p>
        </p:txBody>
      </p:sp>
    </p:spTree>
    <p:extLst>
      <p:ext uri="{BB962C8B-B14F-4D97-AF65-F5344CB8AC3E}">
        <p14:creationId xmlns:p14="http://schemas.microsoft.com/office/powerpoint/2010/main" xmlns="" val="3007742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Frameworks</a:t>
            </a:r>
            <a:endParaRPr lang="en-US" dirty="0"/>
          </a:p>
        </p:txBody>
      </p:sp>
      <p:sp>
        <p:nvSpPr>
          <p:cNvPr id="3" name="Content Placeholder 2"/>
          <p:cNvSpPr>
            <a:spLocks noGrp="1"/>
          </p:cNvSpPr>
          <p:nvPr>
            <p:ph idx="1"/>
          </p:nvPr>
        </p:nvSpPr>
        <p:spPr/>
        <p:txBody>
          <a:bodyPr>
            <a:normAutofit/>
          </a:bodyPr>
          <a:lstStyle/>
          <a:p>
            <a:pPr marL="0" indent="0" algn="ctr">
              <a:buNone/>
            </a:pPr>
            <a:r>
              <a:rPr lang="en-US" sz="8800" dirty="0"/>
              <a:t>Contain 3 important shifts in Instructional Practice</a:t>
            </a:r>
          </a:p>
        </p:txBody>
      </p:sp>
    </p:spTree>
    <p:extLst>
      <p:ext uri="{BB962C8B-B14F-4D97-AF65-F5344CB8AC3E}">
        <p14:creationId xmlns:p14="http://schemas.microsoft.com/office/powerpoint/2010/main" xmlns="" val="3974631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 #1:Focus on Conceptual Understandings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19022" y="2277028"/>
            <a:ext cx="5953956" cy="3448531"/>
          </a:xfrm>
        </p:spPr>
      </p:pic>
    </p:spTree>
    <p:extLst>
      <p:ext uri="{BB962C8B-B14F-4D97-AF65-F5344CB8AC3E}">
        <p14:creationId xmlns:p14="http://schemas.microsoft.com/office/powerpoint/2010/main" xmlns="" val="3665532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Shift #2: Foster Student Inquiry, Collaboration and Informed Action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328601" y="2529476"/>
            <a:ext cx="5534797" cy="2943636"/>
          </a:xfrm>
        </p:spPr>
      </p:pic>
    </p:spTree>
    <p:extLst>
      <p:ext uri="{BB962C8B-B14F-4D97-AF65-F5344CB8AC3E}">
        <p14:creationId xmlns:p14="http://schemas.microsoft.com/office/powerpoint/2010/main" xmlns="" val="2486718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Shift #3: Integrate Content and Skills Purposefully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95180" y="2026024"/>
            <a:ext cx="6201640" cy="3657599"/>
          </a:xfrm>
        </p:spPr>
      </p:pic>
    </p:spTree>
    <p:extLst>
      <p:ext uri="{BB962C8B-B14F-4D97-AF65-F5344CB8AC3E}">
        <p14:creationId xmlns:p14="http://schemas.microsoft.com/office/powerpoint/2010/main" xmlns="" val="2410966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Frameworks </a:t>
            </a:r>
            <a:r>
              <a:rPr lang="en-US" b="1" dirty="0" smtClean="0"/>
              <a:t>Contain</a:t>
            </a:r>
            <a:endParaRPr lang="en-US" b="1" dirty="0"/>
          </a:p>
        </p:txBody>
      </p:sp>
      <p:sp>
        <p:nvSpPr>
          <p:cNvPr id="3" name="Content Placeholder 2"/>
          <p:cNvSpPr>
            <a:spLocks noGrp="1"/>
          </p:cNvSpPr>
          <p:nvPr>
            <p:ph idx="1"/>
          </p:nvPr>
        </p:nvSpPr>
        <p:spPr/>
        <p:txBody>
          <a:bodyPr>
            <a:normAutofit fontScale="40000" lnSpcReduction="20000"/>
          </a:bodyPr>
          <a:lstStyle/>
          <a:p>
            <a:r>
              <a:rPr lang="en-US" sz="5800" b="1" dirty="0"/>
              <a:t>10 Unifying themes </a:t>
            </a:r>
            <a:r>
              <a:rPr lang="en-US" sz="5800" dirty="0"/>
              <a:t>– introduced in Kindergarten and continuing </a:t>
            </a:r>
            <a:r>
              <a:rPr lang="en-US" sz="5800" dirty="0" smtClean="0"/>
              <a:t>through to </a:t>
            </a:r>
            <a:r>
              <a:rPr lang="en-US" sz="5800" dirty="0"/>
              <a:t>grade 12 </a:t>
            </a:r>
            <a:endParaRPr lang="en-US" sz="5800" dirty="0" smtClean="0"/>
          </a:p>
          <a:p>
            <a:pPr>
              <a:buFont typeface="Wingdings" panose="05000000000000000000" pitchFamily="2" charset="2"/>
              <a:buChar char="Ø"/>
            </a:pPr>
            <a:r>
              <a:rPr lang="en-US" sz="6200" i="1" dirty="0" smtClean="0"/>
              <a:t>Individual </a:t>
            </a:r>
            <a:r>
              <a:rPr lang="en-US" sz="6200" i="1" dirty="0"/>
              <a:t>Development and Cultural Identity</a:t>
            </a:r>
            <a:r>
              <a:rPr lang="en-US" sz="6200" dirty="0"/>
              <a:t> (ID)</a:t>
            </a:r>
          </a:p>
          <a:p>
            <a:pPr lvl="0">
              <a:buFont typeface="Wingdings" panose="05000000000000000000" pitchFamily="2" charset="2"/>
              <a:buChar char="Ø"/>
            </a:pPr>
            <a:r>
              <a:rPr lang="en-US" sz="6200" i="1" dirty="0"/>
              <a:t>Development, Movement and Interaction of Culture </a:t>
            </a:r>
            <a:r>
              <a:rPr lang="en-US" sz="6200" dirty="0"/>
              <a:t>(MOV)</a:t>
            </a:r>
          </a:p>
          <a:p>
            <a:pPr lvl="0">
              <a:buFont typeface="Wingdings" panose="05000000000000000000" pitchFamily="2" charset="2"/>
              <a:buChar char="Ø"/>
            </a:pPr>
            <a:r>
              <a:rPr lang="en-US" sz="6200" i="1" dirty="0"/>
              <a:t>Time, Continuity and Change </a:t>
            </a:r>
            <a:r>
              <a:rPr lang="en-US" sz="6200" dirty="0"/>
              <a:t>(TCC)</a:t>
            </a:r>
          </a:p>
          <a:p>
            <a:pPr lvl="0">
              <a:buFont typeface="Wingdings" panose="05000000000000000000" pitchFamily="2" charset="2"/>
              <a:buChar char="Ø"/>
            </a:pPr>
            <a:r>
              <a:rPr lang="en-US" sz="6200" i="1" dirty="0"/>
              <a:t>Geography, Humans and the Environment </a:t>
            </a:r>
            <a:r>
              <a:rPr lang="en-US" sz="6200" dirty="0"/>
              <a:t>(GEO)</a:t>
            </a:r>
          </a:p>
          <a:p>
            <a:pPr lvl="0">
              <a:buFont typeface="Wingdings" panose="05000000000000000000" pitchFamily="2" charset="2"/>
              <a:buChar char="Ø"/>
            </a:pPr>
            <a:r>
              <a:rPr lang="en-US" sz="6200" i="1" dirty="0"/>
              <a:t>Development and Transformation of Social Structures </a:t>
            </a:r>
            <a:r>
              <a:rPr lang="en-US" sz="6200" dirty="0"/>
              <a:t>(SOC)</a:t>
            </a:r>
          </a:p>
          <a:p>
            <a:pPr lvl="0">
              <a:buFont typeface="Wingdings" panose="05000000000000000000" pitchFamily="2" charset="2"/>
              <a:buChar char="Ø"/>
            </a:pPr>
            <a:r>
              <a:rPr lang="en-US" sz="6200" i="1" dirty="0"/>
              <a:t>Power, Authority and Governance </a:t>
            </a:r>
            <a:r>
              <a:rPr lang="en-US" sz="6200" dirty="0"/>
              <a:t>(GOV)</a:t>
            </a:r>
          </a:p>
          <a:p>
            <a:pPr lvl="0">
              <a:buFont typeface="Wingdings" panose="05000000000000000000" pitchFamily="2" charset="2"/>
              <a:buChar char="Ø"/>
            </a:pPr>
            <a:r>
              <a:rPr lang="en-US" sz="6200" i="1" dirty="0"/>
              <a:t>Civil Ideals and Practices </a:t>
            </a:r>
            <a:r>
              <a:rPr lang="en-US" sz="6200" dirty="0"/>
              <a:t>(CIV)</a:t>
            </a:r>
          </a:p>
          <a:p>
            <a:pPr lvl="0">
              <a:buFont typeface="Wingdings" panose="05000000000000000000" pitchFamily="2" charset="2"/>
              <a:buChar char="Ø"/>
            </a:pPr>
            <a:r>
              <a:rPr lang="en-US" sz="6200" i="1" dirty="0"/>
              <a:t>Creation, Expansion, and Interaction of Economic Systems </a:t>
            </a:r>
            <a:r>
              <a:rPr lang="en-US" sz="6200" dirty="0"/>
              <a:t>(ECO)</a:t>
            </a:r>
          </a:p>
          <a:p>
            <a:pPr lvl="0">
              <a:buFont typeface="Wingdings" panose="05000000000000000000" pitchFamily="2" charset="2"/>
              <a:buChar char="Ø"/>
            </a:pPr>
            <a:r>
              <a:rPr lang="en-US" sz="6200" i="1" dirty="0"/>
              <a:t>Science, Technology and Innovation </a:t>
            </a:r>
            <a:r>
              <a:rPr lang="en-US" sz="6200" dirty="0"/>
              <a:t>(TECH)</a:t>
            </a:r>
          </a:p>
          <a:p>
            <a:pPr lvl="0">
              <a:buFont typeface="Wingdings" panose="05000000000000000000" pitchFamily="2" charset="2"/>
              <a:buChar char="Ø"/>
            </a:pPr>
            <a:r>
              <a:rPr lang="en-US" sz="6200" i="1" dirty="0"/>
              <a:t>Global Connections and Exchange </a:t>
            </a:r>
            <a:r>
              <a:rPr lang="en-US" sz="6200" dirty="0"/>
              <a:t>(EXCH)</a:t>
            </a:r>
          </a:p>
          <a:p>
            <a:endParaRPr lang="en-US" dirty="0"/>
          </a:p>
          <a:p>
            <a:endParaRPr lang="en-US" dirty="0"/>
          </a:p>
          <a:p>
            <a:endParaRPr lang="en-US" dirty="0"/>
          </a:p>
        </p:txBody>
      </p:sp>
    </p:spTree>
    <p:extLst>
      <p:ext uri="{BB962C8B-B14F-4D97-AF65-F5344CB8AC3E}">
        <p14:creationId xmlns:p14="http://schemas.microsoft.com/office/powerpoint/2010/main" xmlns="" val="2755892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2810</Words>
  <Application>Microsoft Office PowerPoint</Application>
  <PresentationFormat>Custom</PresentationFormat>
  <Paragraphs>257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The Social Studies Frameworks and Resource Toolkit</vt:lpstr>
      <vt:lpstr>   State Education Department  Field Memo Issued March 2015 by Candace H. Shyer, Assistant Commissioner for Assessment, Standards &amp; Curriculum   </vt:lpstr>
      <vt:lpstr>The Social Studies Frameworks</vt:lpstr>
      <vt:lpstr> The C3 Framework for State Standards in Social Studies*  </vt:lpstr>
      <vt:lpstr>The Frameworks</vt:lpstr>
      <vt:lpstr>Shift #1:Focus on Conceptual Understandings</vt:lpstr>
      <vt:lpstr>Shift #2: Foster Student Inquiry, Collaboration and Informed Action</vt:lpstr>
      <vt:lpstr>Shift #3: Integrate Content and Skills Purposefully </vt:lpstr>
      <vt:lpstr>The Frameworks Contain</vt:lpstr>
      <vt:lpstr>The Frameworks contain:</vt:lpstr>
      <vt:lpstr>The Frameworks Set-Up:</vt:lpstr>
      <vt:lpstr>How to Read the Frameworks</vt:lpstr>
      <vt:lpstr>New York State Social Studies Content Sequence K-12</vt:lpstr>
      <vt:lpstr>Caution regarding the Content Sequence</vt:lpstr>
      <vt:lpstr>The Social Studies Resource Toolkit</vt:lpstr>
      <vt:lpstr>Slide 16</vt:lpstr>
      <vt:lpstr>3 Parts of an Inquiry</vt:lpstr>
      <vt:lpstr>Slide 18</vt:lpstr>
      <vt:lpstr>Slide 19</vt:lpstr>
      <vt:lpstr>Slide 20</vt:lpstr>
      <vt:lpstr>Conceptual Foundations of the IDM</vt:lpstr>
      <vt:lpstr>IDM Blueprint</vt:lpstr>
      <vt:lpstr>Slide 23</vt:lpstr>
      <vt:lpstr>Slide 24</vt:lpstr>
      <vt:lpstr>Slide 25</vt:lpstr>
      <vt:lpstr>Slide 26</vt:lpstr>
      <vt:lpstr>Slide 27</vt:lpstr>
      <vt:lpstr>Slide 28</vt:lpstr>
      <vt:lpstr>Slide 29</vt:lpstr>
      <vt:lpstr>Slide 30</vt:lpstr>
      <vt:lpstr>Slide 31</vt:lpstr>
      <vt:lpstr>Slide 32</vt:lpstr>
      <vt:lpstr>Grades K-4</vt:lpstr>
      <vt:lpstr>Grades 5-8</vt:lpstr>
      <vt:lpstr>Grades 9-12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temp</cp:lastModifiedBy>
  <cp:revision>27</cp:revision>
  <dcterms:created xsi:type="dcterms:W3CDTF">2015-10-04T15:26:24Z</dcterms:created>
  <dcterms:modified xsi:type="dcterms:W3CDTF">2016-03-11T20:30:59Z</dcterms:modified>
</cp:coreProperties>
</file>