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4"/>
  </p:sldMasterIdLst>
  <p:notesMasterIdLst>
    <p:notesMasterId r:id="rId28"/>
  </p:notesMasterIdLst>
  <p:handoutMasterIdLst>
    <p:handoutMasterId r:id="rId29"/>
  </p:handoutMasterIdLst>
  <p:sldIdLst>
    <p:sldId id="256" r:id="rId5"/>
    <p:sldId id="258" r:id="rId6"/>
    <p:sldId id="277" r:id="rId7"/>
    <p:sldId id="259" r:id="rId8"/>
    <p:sldId id="280" r:id="rId9"/>
    <p:sldId id="278" r:id="rId10"/>
    <p:sldId id="260" r:id="rId11"/>
    <p:sldId id="262" r:id="rId12"/>
    <p:sldId id="279" r:id="rId13"/>
    <p:sldId id="261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2" r:id="rId22"/>
    <p:sldId id="273" r:id="rId23"/>
    <p:sldId id="276" r:id="rId24"/>
    <p:sldId id="270" r:id="rId25"/>
    <p:sldId id="271" r:id="rId26"/>
    <p:sldId id="27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683"/>
    <p:restoredTop sz="89307" autoAdjust="0"/>
  </p:normalViewPr>
  <p:slideViewPr>
    <p:cSldViewPr>
      <p:cViewPr varScale="1">
        <p:scale>
          <a:sx n="75" d="100"/>
          <a:sy n="75" d="100"/>
        </p:scale>
        <p:origin x="533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97D98E-E346-024B-AD46-9982C14149FB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64C78A-C7BF-A249-924B-5D7AE8404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54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3B485-81AF-4CDB-9C01-BD96489CE8C1}" type="datetimeFigureOut">
              <a:rPr lang="en-US" smtClean="0"/>
              <a:t>10/19/2016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75B07-7B32-4C01-A8D7-BD825825E3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533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otes Placeholder 8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1400" b="1" i="0" dirty="0" smtClean="0"/>
              <a:t>Picture with reflected caption</a:t>
            </a:r>
          </a:p>
          <a:p>
            <a:r>
              <a:rPr lang="en-US" sz="1400" dirty="0" smtClean="0"/>
              <a:t>(Basic)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 the picture effects on this slide, do</a:t>
            </a:r>
            <a:r>
              <a:rPr lang="en-US" sz="1200" baseline="0" dirty="0" smtClean="0"/>
              <a:t>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Slides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Layout</a:t>
            </a:r>
            <a:r>
              <a:rPr lang="en-US" sz="1200" baseline="0" dirty="0" smtClean="0"/>
              <a:t> and then click </a:t>
            </a:r>
            <a:r>
              <a:rPr lang="en-US" sz="1200" b="1" baseline="0" dirty="0" smtClean="0"/>
              <a:t>Blank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Insert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Images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Picture</a:t>
            </a:r>
            <a:r>
              <a:rPr lang="en-US" sz="1200" baseline="0" dirty="0" smtClean="0"/>
              <a:t>. In the </a:t>
            </a:r>
            <a:r>
              <a:rPr lang="en-US" sz="1200" b="1" baseline="0" dirty="0" smtClean="0"/>
              <a:t>Insert Picture </a:t>
            </a:r>
            <a:r>
              <a:rPr lang="en-US" sz="1200" baseline="0" dirty="0" smtClean="0"/>
              <a:t>dialog box, select a picture, and then click </a:t>
            </a:r>
            <a:r>
              <a:rPr lang="en-US" sz="1200" b="1" baseline="0" dirty="0" smtClean="0"/>
              <a:t>Insert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Position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 launcher.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Picture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resize or crop the image so that the height is set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3.17”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width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set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To crop the picture,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position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 To resize the picture,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Select the picture.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Align</a:t>
            </a:r>
            <a:r>
              <a:rPr lang="en-US" sz="1200" baseline="0" dirty="0" smtClean="0"/>
              <a:t>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Align to Slide</a:t>
            </a:r>
            <a:r>
              <a:rPr lang="en-US" sz="1200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Align Top</a:t>
            </a:r>
            <a:r>
              <a:rPr lang="en-US" sz="120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Picture Tools</a:t>
            </a:r>
            <a:r>
              <a:rPr lang="en-US" sz="120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Picture Styles </a:t>
            </a:r>
            <a:r>
              <a:rPr lang="en-US" sz="1200" baseline="0" dirty="0" smtClean="0"/>
              <a:t>group, click </a:t>
            </a:r>
            <a:r>
              <a:rPr lang="en-US" sz="1200" b="1" baseline="0" dirty="0" smtClean="0"/>
              <a:t>Picture Effects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Reflections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Reflection Variations </a:t>
            </a:r>
            <a:r>
              <a:rPr lang="en-US" sz="1200" baseline="0" dirty="0" smtClean="0"/>
              <a:t>click </a:t>
            </a:r>
            <a:r>
              <a:rPr lang="en-US" sz="1200" b="1" baseline="0" dirty="0" smtClean="0"/>
              <a:t>Half Reflection, touching </a:t>
            </a:r>
            <a:r>
              <a:rPr lang="en-US" sz="1200" baseline="0" dirty="0" smtClean="0"/>
              <a:t>(first row, second option from the left).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/>
              <a:t>On</a:t>
            </a:r>
            <a:r>
              <a:rPr lang="en-US" sz="1200" i="0" baseline="0" dirty="0" smtClean="0"/>
              <a:t> the </a:t>
            </a:r>
            <a:r>
              <a:rPr lang="en-US" sz="1200" b="1" i="0" baseline="0" dirty="0" smtClean="0"/>
              <a:t>Insert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Text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Text Box</a:t>
            </a:r>
            <a:r>
              <a:rPr lang="en-US" sz="1200" i="0" baseline="0" dirty="0" smtClean="0"/>
              <a:t>, and then on the slide, drag to draw the text box.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Enter text in the text box, select the text, and then o</a:t>
            </a:r>
            <a:r>
              <a:rPr lang="en-US" sz="1200" i="0" dirty="0" smtClean="0"/>
              <a:t>n the </a:t>
            </a:r>
            <a:r>
              <a:rPr lang="en-US" sz="1200" b="1" i="0" dirty="0" smtClean="0"/>
              <a:t>Home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Font</a:t>
            </a:r>
            <a:r>
              <a:rPr lang="en-US" sz="1200" i="0" baseline="0" dirty="0" smtClean="0"/>
              <a:t> group, select </a:t>
            </a:r>
            <a:r>
              <a:rPr lang="en-US" sz="1200" b="1" dirty="0" smtClean="0"/>
              <a:t>Impact </a:t>
            </a:r>
            <a:r>
              <a:rPr lang="en-US" sz="1200" i="0" baseline="0" dirty="0" smtClean="0"/>
              <a:t>from the </a:t>
            </a:r>
            <a:r>
              <a:rPr lang="en-US" sz="1200" b="1" i="0" baseline="0" dirty="0" smtClean="0"/>
              <a:t>Font</a:t>
            </a:r>
            <a:r>
              <a:rPr lang="en-US" sz="1200" i="0" baseline="0" dirty="0" smtClean="0"/>
              <a:t> list and then enter </a:t>
            </a:r>
            <a:r>
              <a:rPr lang="en-US" sz="1200" b="1" dirty="0" smtClean="0"/>
              <a:t>42</a:t>
            </a:r>
            <a:r>
              <a:rPr lang="en-US" sz="1200" i="0" baseline="0" dirty="0" smtClean="0"/>
              <a:t> in the </a:t>
            </a:r>
            <a:r>
              <a:rPr lang="en-US" sz="1200" b="1" i="0" baseline="0" dirty="0" smtClean="0"/>
              <a:t>Font Size </a:t>
            </a:r>
            <a:r>
              <a:rPr lang="en-US" sz="1200" i="0" baseline="0" dirty="0" smtClean="0"/>
              <a:t>box.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On the </a:t>
            </a:r>
            <a:r>
              <a:rPr lang="en-US" sz="1200" b="1" i="0" baseline="0" dirty="0" smtClean="0"/>
              <a:t>Home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Paragraph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Align Text Right</a:t>
            </a:r>
            <a:r>
              <a:rPr lang="en-US" sz="1200" i="0" baseline="0" dirty="0" smtClean="0"/>
              <a:t> to align the text right in the text box.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Select the text box. Under </a:t>
            </a:r>
            <a:r>
              <a:rPr lang="en-US" sz="1200" b="1" i="0" baseline="0" dirty="0" smtClean="0"/>
              <a:t>Drawing Tools</a:t>
            </a:r>
            <a:r>
              <a:rPr lang="en-US" sz="1200" i="0" baseline="0" dirty="0" smtClean="0"/>
              <a:t>, on the </a:t>
            </a:r>
            <a:r>
              <a:rPr lang="en-US" sz="1200" b="1" i="0" baseline="0" dirty="0" smtClean="0"/>
              <a:t>Format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WordArt Styles </a:t>
            </a:r>
            <a:r>
              <a:rPr lang="en-US" sz="1200" i="0" baseline="0" dirty="0" smtClean="0"/>
              <a:t>group, click </a:t>
            </a:r>
            <a:r>
              <a:rPr lang="en-US" sz="1200" b="1" i="0" baseline="0" dirty="0" smtClean="0"/>
              <a:t>Text Effects</a:t>
            </a:r>
            <a:r>
              <a:rPr lang="en-US" sz="1200" i="0" baseline="0" dirty="0" smtClean="0"/>
              <a:t>, point to </a:t>
            </a:r>
            <a:r>
              <a:rPr lang="en-US" sz="1200" b="1" i="0" baseline="0" dirty="0" smtClean="0"/>
              <a:t>Reflection</a:t>
            </a:r>
            <a:r>
              <a:rPr lang="en-US" sz="1200" i="0" baseline="0" dirty="0" smtClean="0"/>
              <a:t>, and then under </a:t>
            </a:r>
            <a:r>
              <a:rPr lang="en-US" sz="1200" b="1" i="0" baseline="0" dirty="0" smtClean="0"/>
              <a:t>Reflection Variations </a:t>
            </a:r>
            <a:r>
              <a:rPr lang="en-US" sz="1200" i="0" baseline="0" dirty="0" smtClean="0"/>
              <a:t>click </a:t>
            </a:r>
            <a:r>
              <a:rPr lang="en-US" sz="1200" b="1" i="0" baseline="0" dirty="0" smtClean="0"/>
              <a:t>Half Reflection, touching </a:t>
            </a:r>
            <a:r>
              <a:rPr lang="en-US" sz="1200" i="0" baseline="0" dirty="0" smtClean="0"/>
              <a:t>(first row, second option from the left).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Under </a:t>
            </a:r>
            <a:r>
              <a:rPr lang="en-US" sz="1200" b="1" i="0" baseline="0" dirty="0" smtClean="0"/>
              <a:t>Drawing Tools</a:t>
            </a:r>
            <a:r>
              <a:rPr lang="en-US" sz="1200" i="0" baseline="0" dirty="0" smtClean="0"/>
              <a:t>, on the </a:t>
            </a:r>
            <a:r>
              <a:rPr lang="en-US" sz="1200" b="1" i="0" baseline="0" dirty="0" smtClean="0"/>
              <a:t>Format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WordArt Styles </a:t>
            </a:r>
            <a:r>
              <a:rPr lang="en-US" sz="1200" i="0" baseline="0" dirty="0" smtClean="0"/>
              <a:t>group, click the </a:t>
            </a:r>
            <a:r>
              <a:rPr lang="en-US" sz="1200" b="1" i="0" baseline="0" dirty="0" smtClean="0"/>
              <a:t>Format Text Effects </a:t>
            </a:r>
            <a:r>
              <a:rPr lang="en-US" sz="1200" i="0" baseline="0" dirty="0" smtClean="0"/>
              <a:t>dialog box launcher. In the </a:t>
            </a:r>
            <a:r>
              <a:rPr lang="en-US" sz="1200" b="1" i="0" baseline="0" dirty="0" smtClean="0"/>
              <a:t>Format Text Effects </a:t>
            </a:r>
            <a:r>
              <a:rPr lang="en-US" sz="1200" i="0" baseline="0" dirty="0" smtClean="0"/>
              <a:t>dialog box, click </a:t>
            </a:r>
            <a:r>
              <a:rPr lang="en-US" sz="1200" b="1" i="0" baseline="0" dirty="0" smtClean="0"/>
              <a:t>Text Fill </a:t>
            </a:r>
            <a:r>
              <a:rPr lang="en-US" sz="1200" i="0" baseline="0" dirty="0" smtClean="0"/>
              <a:t>in the left pane, select </a:t>
            </a:r>
            <a:r>
              <a:rPr lang="en-US" sz="1200" b="1" i="0" baseline="0" dirty="0" smtClean="0"/>
              <a:t>Solid fill </a:t>
            </a:r>
            <a:r>
              <a:rPr lang="en-US" sz="1200" i="0" baseline="0" dirty="0" smtClean="0"/>
              <a:t>in the </a:t>
            </a:r>
            <a:r>
              <a:rPr lang="en-US" sz="1200" b="1" i="0" baseline="0" dirty="0" smtClean="0"/>
              <a:t>Text Fill</a:t>
            </a:r>
            <a:r>
              <a:rPr lang="en-US" sz="1200" i="0" baseline="0" dirty="0" smtClean="0"/>
              <a:t> pane,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 smtClean="0"/>
              <a:t>Click the button next to </a:t>
            </a:r>
            <a:r>
              <a:rPr lang="en-US" sz="1200" b="1" i="0" baseline="0" dirty="0" smtClean="0"/>
              <a:t>Color</a:t>
            </a:r>
            <a:r>
              <a:rPr lang="en-US" sz="1200" i="0" baseline="0" dirty="0" smtClean="0"/>
              <a:t>, and then under </a:t>
            </a:r>
            <a:r>
              <a:rPr lang="en-US" sz="1200" b="1" i="0" baseline="0" dirty="0" smtClean="0"/>
              <a:t>Theme Colors</a:t>
            </a:r>
            <a:r>
              <a:rPr lang="en-US" sz="1200" i="0" baseline="0" dirty="0" smtClean="0"/>
              <a:t>, click </a:t>
            </a:r>
            <a:r>
              <a:rPr lang="en-US" sz="1200" b="1" i="0" baseline="0" dirty="0" smtClean="0"/>
              <a:t>White, Background 1 </a:t>
            </a:r>
            <a:r>
              <a:rPr lang="en-US" sz="1200" i="0" baseline="0" dirty="0" smtClean="0"/>
              <a:t>(first row, first option from the left).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 smtClean="0"/>
              <a:t>In the </a:t>
            </a:r>
            <a:r>
              <a:rPr lang="en-US" sz="1200" b="1" i="0" baseline="0" dirty="0" smtClean="0"/>
              <a:t>Transparency</a:t>
            </a:r>
            <a:r>
              <a:rPr lang="en-US" sz="1200" i="0" baseline="0" dirty="0" smtClean="0"/>
              <a:t> box, enter </a:t>
            </a:r>
            <a:r>
              <a:rPr lang="en-US" sz="1200" b="1" i="0" baseline="0" dirty="0" smtClean="0"/>
              <a:t>12%</a:t>
            </a:r>
            <a:r>
              <a:rPr lang="en-US" sz="1200" i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On the slide, drag the text box onto the picture to position as needed. 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reproduce the background on this slide, do the following: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option from the left).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Remove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on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1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1, Darker 5%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(second row, first 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2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99%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1, Darker 35%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(fifth row, first option from the left).</a:t>
            </a:r>
            <a:endParaRPr lang="en-US" sz="1200" b="0" dirty="0" smtClean="0"/>
          </a:p>
          <a:p>
            <a:endParaRPr lang="en-US" sz="14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6575" y="503238"/>
            <a:ext cx="3140075" cy="2354262"/>
          </a:xfrm>
        </p:spPr>
      </p:sp>
    </p:spTree>
    <p:extLst>
      <p:ext uri="{BB962C8B-B14F-4D97-AF65-F5344CB8AC3E}">
        <p14:creationId xmlns:p14="http://schemas.microsoft.com/office/powerpoint/2010/main" val="142910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75B07-7B32-4C01-A8D7-BD825825E3E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820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75B07-7B32-4C01-A8D7-BD825825E3E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533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1458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895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536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555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650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649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503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707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408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86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0"/>
            <a:ext cx="4576573" cy="6858000"/>
          </a:xfrm>
          <a:solidFill>
            <a:schemeClr val="bg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04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6045" y="964692"/>
            <a:ext cx="5937755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622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achingchannel.org/videos/transition-to-ngss-achieve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xtgenscience.org/" TargetMode="External"/><Relationship Id="rId2" Type="http://schemas.openxmlformats.org/officeDocument/2006/relationships/hyperlink" Target="http://www.p12.nysed.gov/ciai/mst/sci/documents/BoR-ConsiderationNYS%20P-12-ScienceLearningStandards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extgenscience.org/sites/default/files/resource/files/NGSS%20Overview%20for%20Principals_0.pdf" TargetMode="External"/><Relationship Id="rId5" Type="http://schemas.openxmlformats.org/officeDocument/2006/relationships/hyperlink" Target="http://www.doe.mass.edu/stem/standards/faq.html" TargetMode="External"/><Relationship Id="rId4" Type="http://schemas.openxmlformats.org/officeDocument/2006/relationships/hyperlink" Target="http://www.cde.ca.gov/pd/ca/sc/ngssstandards.asp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12.nysed.gov/ciai/mst/sci/documents/BoR-ConsiderationNYS%20P-12-ScienceLearningStandards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691196551_6da7111c35_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2895600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1047654" y="2133600"/>
            <a:ext cx="7885557" cy="32008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200" spc="100" dirty="0" smtClean="0">
                <a:solidFill>
                  <a:prstClr val="white">
                    <a:alpha val="88000"/>
                  </a:prstClr>
                </a:solidFill>
                <a:effectLst>
                  <a:reflection blurRad="6350" stA="60000" endA="900" endPos="58000" dir="5400000" sy="-100000" algn="bl" rotWithShape="0"/>
                </a:effectLst>
                <a:latin typeface="Impact" pitchFamily="34" charset="0"/>
              </a:rPr>
              <a:t>NYSSLS:  Standards to Curriculum</a:t>
            </a:r>
          </a:p>
          <a:p>
            <a:pPr algn="r"/>
            <a:endParaRPr lang="en-US" sz="2000" spc="100" dirty="0">
              <a:solidFill>
                <a:prstClr val="white">
                  <a:alpha val="88000"/>
                </a:prstClr>
              </a:solidFill>
              <a:effectLst>
                <a:reflection blurRad="6350" stA="60000" endA="900" endPos="58000" dir="5400000" sy="-100000" algn="bl" rotWithShape="0"/>
              </a:effectLst>
              <a:latin typeface="Impact" pitchFamily="34" charset="0"/>
            </a:endParaRPr>
          </a:p>
          <a:p>
            <a:pPr algn="r"/>
            <a:r>
              <a:rPr lang="en-US" sz="2000" spc="100" dirty="0" smtClean="0">
                <a:solidFill>
                  <a:prstClr val="white">
                    <a:alpha val="88000"/>
                  </a:prstClr>
                </a:solidFill>
                <a:effectLst>
                  <a:reflection blurRad="6350" stA="60000" endA="900" endPos="58000" dir="5400000" sy="-100000" algn="bl" rotWithShape="0"/>
                </a:effectLst>
                <a:latin typeface="Impact" pitchFamily="34" charset="0"/>
              </a:rPr>
              <a:t>Joyce Barry, Science, Research &amp; Technology Chairperson</a:t>
            </a:r>
          </a:p>
          <a:p>
            <a:pPr algn="r"/>
            <a:r>
              <a:rPr lang="en-US" sz="2000" spc="100" dirty="0" smtClean="0">
                <a:solidFill>
                  <a:prstClr val="white">
                    <a:alpha val="88000"/>
                  </a:prstClr>
                </a:solidFill>
                <a:effectLst>
                  <a:reflection blurRad="6350" stA="60000" endA="900" endPos="58000" dir="5400000" sy="-100000" algn="bl" rotWithShape="0"/>
                </a:effectLst>
                <a:latin typeface="Impact" pitchFamily="34" charset="0"/>
              </a:rPr>
              <a:t>Plainview-Old Bethpage School District</a:t>
            </a:r>
          </a:p>
          <a:p>
            <a:pPr algn="r"/>
            <a:r>
              <a:rPr lang="en-US" sz="2000" spc="100" dirty="0" err="1" smtClean="0">
                <a:solidFill>
                  <a:prstClr val="white">
                    <a:alpha val="88000"/>
                  </a:prstClr>
                </a:solidFill>
                <a:effectLst>
                  <a:reflection blurRad="6350" stA="60000" endA="900" endPos="58000" dir="5400000" sy="-100000" algn="bl" rotWithShape="0"/>
                </a:effectLst>
                <a:latin typeface="Impact" pitchFamily="34" charset="0"/>
              </a:rPr>
              <a:t>jbarry@pobschools.org</a:t>
            </a:r>
            <a:endParaRPr lang="en-US" sz="2000" spc="100" dirty="0" smtClean="0">
              <a:solidFill>
                <a:prstClr val="white">
                  <a:alpha val="88000"/>
                </a:prstClr>
              </a:solidFill>
              <a:effectLst>
                <a:reflection blurRad="6350" stA="60000" endA="900" endPos="58000" dir="5400000" sy="-100000" algn="bl" rotWithShape="0"/>
              </a:effectLst>
              <a:latin typeface="Impact" pitchFamily="34" charset="0"/>
            </a:endParaRPr>
          </a:p>
          <a:p>
            <a:pPr algn="r"/>
            <a:endParaRPr lang="en-US" sz="2000" spc="100" dirty="0">
              <a:solidFill>
                <a:prstClr val="white">
                  <a:alpha val="88000"/>
                </a:prstClr>
              </a:solidFill>
              <a:effectLst>
                <a:reflection blurRad="6350" stA="60000" endA="900" endPos="58000" dir="5400000" sy="-100000" algn="bl" rotWithShape="0"/>
              </a:effectLst>
              <a:latin typeface="Impact" pitchFamily="34" charset="0"/>
            </a:endParaRPr>
          </a:p>
          <a:p>
            <a:pPr algn="r"/>
            <a:r>
              <a:rPr lang="en-US" sz="2000" spc="100" dirty="0" smtClean="0">
                <a:solidFill>
                  <a:prstClr val="white">
                    <a:alpha val="88000"/>
                  </a:prstClr>
                </a:solidFill>
                <a:effectLst>
                  <a:reflection blurRad="6350" stA="60000" endA="900" endPos="58000" dir="5400000" sy="-100000" algn="bl" rotWithShape="0"/>
                </a:effectLst>
                <a:latin typeface="Impact" pitchFamily="34" charset="0"/>
              </a:rPr>
              <a:t>Mary Loesing, Ed.D., STEM Chairperson</a:t>
            </a:r>
          </a:p>
          <a:p>
            <a:pPr algn="r"/>
            <a:r>
              <a:rPr lang="en-US" sz="2000" spc="100" dirty="0" smtClean="0">
                <a:solidFill>
                  <a:prstClr val="white">
                    <a:alpha val="88000"/>
                  </a:prstClr>
                </a:solidFill>
                <a:effectLst>
                  <a:reflection blurRad="6350" stA="60000" endA="900" endPos="58000" dir="5400000" sy="-100000" algn="bl" rotWithShape="0"/>
                </a:effectLst>
                <a:latin typeface="Impact" pitchFamily="34" charset="0"/>
              </a:rPr>
              <a:t>Connetquot Central School District</a:t>
            </a:r>
          </a:p>
          <a:p>
            <a:pPr algn="r"/>
            <a:r>
              <a:rPr lang="en-US" sz="2000" spc="100" dirty="0" err="1" smtClean="0">
                <a:solidFill>
                  <a:prstClr val="white">
                    <a:alpha val="88000"/>
                  </a:prstClr>
                </a:solidFill>
                <a:effectLst>
                  <a:reflection blurRad="6350" stA="60000" endA="900" endPos="58000" dir="5400000" sy="-100000" algn="bl" rotWithShape="0"/>
                </a:effectLst>
                <a:latin typeface="Impact" pitchFamily="34" charset="0"/>
              </a:rPr>
              <a:t>mloesing@ccsdli.org</a:t>
            </a:r>
            <a:endParaRPr lang="en-US" sz="2000" spc="100" dirty="0">
              <a:solidFill>
                <a:prstClr val="white">
                  <a:alpha val="88000"/>
                </a:prstClr>
              </a:solidFill>
              <a:effectLst>
                <a:reflection blurRad="6350" stA="60000" endA="900" endPos="58000" dir="5400000" sy="-100000" algn="bl" rotWithShape="0"/>
              </a:effectLst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7358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NYSSLS Differ from NGSS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17" y="2438400"/>
            <a:ext cx="8698410" cy="1491371"/>
          </a:xfrm>
        </p:spPr>
      </p:pic>
      <p:sp>
        <p:nvSpPr>
          <p:cNvPr id="5" name="TextBox 4"/>
          <p:cNvSpPr txBox="1"/>
          <p:nvPr/>
        </p:nvSpPr>
        <p:spPr>
          <a:xfrm>
            <a:off x="914400" y="4191000"/>
            <a:ext cx="7162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All additions to the NGSS are highlighted in yellow.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Preschool standards have been added.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Very few additions have been made to the K-5 standards.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Fourteen changes have been made to the secondary standards, the majority of the changes are in the physical sciences.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Performance expectations contain assessment boundaries to guide curriculum development as to what is age/grade level appropriate.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8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Disciplinary Core IDEAS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25" y="2854498"/>
            <a:ext cx="3289300" cy="2669829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Disciplinary Core Ideas outline the content that is included in the performance expectation.  </a:t>
            </a:r>
          </a:p>
          <a:p>
            <a:r>
              <a:rPr lang="en-US" dirty="0" smtClean="0"/>
              <a:t>For any PE that was added by NYSED, a corresponding DCI has also been added.</a:t>
            </a:r>
          </a:p>
          <a:p>
            <a:r>
              <a:rPr lang="en-US" dirty="0" smtClean="0"/>
              <a:t>The DCIs will be especially helpful for elementary teachers who may not have as much science content knowledge as secondary teachers.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03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&amp; Engineering practices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638044"/>
            <a:ext cx="3324225" cy="265590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SEPs outline the practices that students should be engaging in as they learn science.</a:t>
            </a:r>
          </a:p>
          <a:p>
            <a:pPr lvl="1"/>
            <a:r>
              <a:rPr lang="en-US" dirty="0" smtClean="0"/>
              <a:t>Asking Questions and Defining Problems</a:t>
            </a:r>
          </a:p>
          <a:p>
            <a:pPr lvl="1"/>
            <a:r>
              <a:rPr lang="en-US" dirty="0" smtClean="0"/>
              <a:t>Developing and Using Models</a:t>
            </a:r>
          </a:p>
          <a:p>
            <a:pPr lvl="1"/>
            <a:r>
              <a:rPr lang="en-US" dirty="0" smtClean="0"/>
              <a:t>Analyzing and Interpreting Data</a:t>
            </a:r>
          </a:p>
          <a:p>
            <a:pPr lvl="1"/>
            <a:r>
              <a:rPr lang="en-US" dirty="0" smtClean="0"/>
              <a:t>Engaging in Argument from Evidence</a:t>
            </a:r>
          </a:p>
          <a:p>
            <a:pPr lvl="1"/>
            <a:r>
              <a:rPr lang="en-US" dirty="0" smtClean="0"/>
              <a:t>Using Mathematical and Computational Thinking</a:t>
            </a:r>
          </a:p>
          <a:p>
            <a:pPr lvl="1"/>
            <a:r>
              <a:rPr lang="en-US" dirty="0" smtClean="0"/>
              <a:t>Constructing Explanations and Designing Solutions</a:t>
            </a:r>
          </a:p>
          <a:p>
            <a:pPr lvl="1"/>
            <a:r>
              <a:rPr lang="en-US" dirty="0" smtClean="0"/>
              <a:t>Planning and Carrying Out Investigations</a:t>
            </a:r>
          </a:p>
        </p:txBody>
      </p:sp>
    </p:spTree>
    <p:extLst>
      <p:ext uri="{BB962C8B-B14F-4D97-AF65-F5344CB8AC3E}">
        <p14:creationId xmlns:p14="http://schemas.microsoft.com/office/powerpoint/2010/main" val="100953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Cross-Cutting Concepts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638044"/>
            <a:ext cx="3705225" cy="270960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CCCs are connections between science content as well as between science and other disciplines</a:t>
            </a:r>
          </a:p>
          <a:p>
            <a:pPr lvl="1"/>
            <a:r>
              <a:rPr lang="en-US" dirty="0" smtClean="0"/>
              <a:t>Cause and Effect</a:t>
            </a:r>
          </a:p>
          <a:p>
            <a:pPr lvl="1"/>
            <a:r>
              <a:rPr lang="en-US" dirty="0" smtClean="0"/>
              <a:t>Scale, Proportion and Quantity</a:t>
            </a:r>
          </a:p>
          <a:p>
            <a:pPr lvl="1"/>
            <a:r>
              <a:rPr lang="en-US" dirty="0" smtClean="0"/>
              <a:t>Systems and System Models</a:t>
            </a:r>
          </a:p>
          <a:p>
            <a:pPr lvl="1"/>
            <a:r>
              <a:rPr lang="en-US" dirty="0" smtClean="0"/>
              <a:t>Structure and Function</a:t>
            </a:r>
          </a:p>
          <a:p>
            <a:pPr lvl="1"/>
            <a:r>
              <a:rPr lang="en-US" dirty="0" smtClean="0"/>
              <a:t>Stability and Change</a:t>
            </a:r>
          </a:p>
          <a:p>
            <a:pPr lvl="1"/>
            <a:r>
              <a:rPr lang="en-US" dirty="0" smtClean="0"/>
              <a:t>Energy and Matter</a:t>
            </a:r>
          </a:p>
          <a:p>
            <a:pPr lvl="1"/>
            <a:r>
              <a:rPr lang="en-US" dirty="0" smtClean="0"/>
              <a:t>Patterns</a:t>
            </a:r>
          </a:p>
        </p:txBody>
      </p:sp>
    </p:spTree>
    <p:extLst>
      <p:ext uri="{BB962C8B-B14F-4D97-AF65-F5344CB8AC3E}">
        <p14:creationId xmlns:p14="http://schemas.microsoft.com/office/powerpoint/2010/main" val="115947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Statements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045" y="2362200"/>
            <a:ext cx="5937250" cy="1578796"/>
          </a:xfrm>
        </p:spPr>
      </p:pic>
      <p:sp>
        <p:nvSpPr>
          <p:cNvPr id="7" name="TextBox 6"/>
          <p:cNvSpPr txBox="1"/>
          <p:nvPr/>
        </p:nvSpPr>
        <p:spPr>
          <a:xfrm>
            <a:off x="1606045" y="4267200"/>
            <a:ext cx="59377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Evidence statement show how students can demonstrate that they have met the performance expectation.</a:t>
            </a:r>
          </a:p>
          <a:p>
            <a:endParaRPr lang="en-US" dirty="0"/>
          </a:p>
          <a:p>
            <a:r>
              <a:rPr lang="en-US" dirty="0" smtClean="0"/>
              <a:t>Evidence statements are not curriculum, but can be used to guide the development of curriculum.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37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563" y="2362200"/>
            <a:ext cx="5937250" cy="1811734"/>
          </a:xfrm>
        </p:spPr>
      </p:pic>
      <p:sp>
        <p:nvSpPr>
          <p:cNvPr id="5" name="TextBox 4"/>
          <p:cNvSpPr txBox="1"/>
          <p:nvPr/>
        </p:nvSpPr>
        <p:spPr>
          <a:xfrm>
            <a:off x="1606045" y="4343400"/>
            <a:ext cx="58615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Progressions show how the content spirals throughout the grade levels, becoming more detailed and complex as students get older and more mature as learners.</a:t>
            </a:r>
          </a:p>
          <a:p>
            <a:endParaRPr lang="en-US" dirty="0"/>
          </a:p>
          <a:p>
            <a:r>
              <a:rPr lang="en-US" dirty="0" smtClean="0"/>
              <a:t>Progressions allow teachers to see what students should know when they come into each grade band, so there should be less repetition of content.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9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dimensional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www.teachingchannel.org/videos/transition-to-ngss-achieve</a:t>
            </a:r>
            <a:endParaRPr lang="en-US" dirty="0" smtClean="0"/>
          </a:p>
          <a:p>
            <a:r>
              <a:rPr lang="en-US" dirty="0" smtClean="0"/>
              <a:t>Use phenomena and/or storylines to show students that the science that they are learning about is part of the “real world”.</a:t>
            </a:r>
          </a:p>
          <a:p>
            <a:r>
              <a:rPr lang="en-US" dirty="0" smtClean="0"/>
              <a:t>Have students develop questions based on the phenomena.</a:t>
            </a:r>
          </a:p>
          <a:p>
            <a:r>
              <a:rPr lang="en-US" dirty="0" smtClean="0"/>
              <a:t>Students can design investigations to answer their questions.</a:t>
            </a:r>
          </a:p>
          <a:p>
            <a:r>
              <a:rPr lang="en-US" dirty="0" smtClean="0"/>
              <a:t>Teachers, as facilitators, listen and watch what students are doing and saying, they ask questions, and note misconceptions that can be addressed at the time, or during large group instruction.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52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dimensional teaching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Combines content with science and engineering practices and cross-cutting concepts.</a:t>
            </a:r>
          </a:p>
          <a:p>
            <a:r>
              <a:rPr lang="en-US" dirty="0" smtClean="0"/>
              <a:t>Gives students more responsibility for what they are learning.</a:t>
            </a:r>
          </a:p>
          <a:p>
            <a:r>
              <a:rPr lang="en-US" dirty="0" smtClean="0"/>
              <a:t>Teacher serves as facilitator.</a:t>
            </a:r>
          </a:p>
          <a:p>
            <a:r>
              <a:rPr lang="en-US" dirty="0" smtClean="0"/>
              <a:t>Begins with the students conducting an experiment and analyzing their findings to uncover the core concepts of the unit.</a:t>
            </a:r>
          </a:p>
          <a:p>
            <a:r>
              <a:rPr lang="en-US" dirty="0" smtClean="0"/>
              <a:t>Experiments can be simple or complex depending upon where in the year the lesson takes place as well as on the level of the students.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6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should we do now??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Introduce your teachers to the standards, if they have not already seen them.</a:t>
            </a:r>
          </a:p>
          <a:p>
            <a:r>
              <a:rPr lang="en-US" dirty="0" smtClean="0"/>
              <a:t>Don’t wait to begin to make changes to your curriculum.</a:t>
            </a:r>
          </a:p>
          <a:p>
            <a:r>
              <a:rPr lang="en-US" dirty="0" smtClean="0"/>
              <a:t>Suggestion – pick a unit from our current standards and transform it to an NGSS/NYSSLS aligned unit.</a:t>
            </a:r>
          </a:p>
          <a:p>
            <a:pPr lvl="1"/>
            <a:r>
              <a:rPr lang="en-US" dirty="0" smtClean="0"/>
              <a:t>Determine which standards the unit will address.</a:t>
            </a:r>
          </a:p>
          <a:p>
            <a:pPr lvl="1"/>
            <a:r>
              <a:rPr lang="en-US" dirty="0" smtClean="0"/>
              <a:t>Identify the SEPs and CCCs that will be incorporated into the unit.</a:t>
            </a:r>
          </a:p>
          <a:p>
            <a:pPr lvl="1"/>
            <a:r>
              <a:rPr lang="en-US" dirty="0" smtClean="0"/>
              <a:t>Start with a phenomena or real world scenario and have students develop a question to investigate.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74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NYSSLS Curriculum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 your teachers time to develop, teach, revise and give feedback on each unit that is developed.</a:t>
            </a:r>
          </a:p>
          <a:p>
            <a:r>
              <a:rPr lang="en-US" dirty="0" smtClean="0"/>
              <a:t>Use the NGSS Evidence Statements to guide lesson development to ensure that students achieve the performance expectation.</a:t>
            </a:r>
          </a:p>
          <a:p>
            <a:r>
              <a:rPr lang="en-US" dirty="0" smtClean="0"/>
              <a:t>Use the many resources that are available online to help guide lesson and assessment development.</a:t>
            </a:r>
          </a:p>
          <a:p>
            <a:r>
              <a:rPr lang="en-US" dirty="0" smtClean="0"/>
              <a:t>Look to states like Massachusetts and California that have begun implementation for ideas.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02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current state of science standards in NYS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Currently, the NYS standards that are in place are the MST Standards that were introduced in 2000.  </a:t>
            </a:r>
          </a:p>
          <a:p>
            <a:r>
              <a:rPr lang="en-US" dirty="0" smtClean="0"/>
              <a:t>Science content and pedagogy have changed since 2000 necessitating the need for new standards</a:t>
            </a:r>
            <a:r>
              <a:rPr lang="en-US" dirty="0"/>
              <a:t>.</a:t>
            </a:r>
          </a:p>
          <a:p>
            <a:r>
              <a:rPr lang="en-US" dirty="0" smtClean="0"/>
              <a:t>In 2013 the Next Generation Science Standards were released.  Currently 16 states have adopted them, many more have adapted them.</a:t>
            </a:r>
          </a:p>
          <a:p>
            <a:r>
              <a:rPr lang="en-US" dirty="0" smtClean="0"/>
              <a:t>NYS has adapted the NGSS to create the New York State Science Learning Standards (NYSSLS).</a:t>
            </a:r>
          </a:p>
        </p:txBody>
      </p:sp>
    </p:spTree>
    <p:extLst>
      <p:ext uri="{BB962C8B-B14F-4D97-AF65-F5344CB8AC3E}">
        <p14:creationId xmlns:p14="http://schemas.microsoft.com/office/powerpoint/2010/main" val="46650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28600"/>
            <a:ext cx="5029200" cy="649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24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timeline for nyssls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5546074"/>
              </p:ext>
            </p:extLst>
          </p:nvPr>
        </p:nvGraphicFramePr>
        <p:xfrm>
          <a:off x="1606550" y="2286000"/>
          <a:ext cx="593725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2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Timeframe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Task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Summer and Fall 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Outline</a:t>
                      </a:r>
                      <a:r>
                        <a:rPr lang="en-US" baseline="0" dirty="0" smtClean="0"/>
                        <a:t> a more detailed transition strategy for the new NYS P-12 Science Learning Standards in alignment with the Statewide Strategic Plan for Science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Fall 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Present NYSSLS to BOR for adoption.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2016-2017 School 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Build awareness of NYSSLS across the state.  Develop and propose assessment frameworks.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2017-2018 School 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Continue building awareness and building capacity</a:t>
                      </a:r>
                      <a:r>
                        <a:rPr lang="en-US" baseline="0" dirty="0" smtClean="0"/>
                        <a:t> across the state. Local implementation begins.  Assessment development focuses on item prototyping and early item writing.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500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638" y="685800"/>
            <a:ext cx="5937755" cy="1188720"/>
          </a:xfrm>
        </p:spPr>
        <p:txBody>
          <a:bodyPr/>
          <a:lstStyle/>
          <a:p>
            <a:r>
              <a:rPr lang="en-US" dirty="0" smtClean="0"/>
              <a:t>Implementation timeline, cont.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060943"/>
              </p:ext>
            </p:extLst>
          </p:nvPr>
        </p:nvGraphicFramePr>
        <p:xfrm>
          <a:off x="1608638" y="2057400"/>
          <a:ext cx="593725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1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3672">
                <a:tc>
                  <a:txBody>
                    <a:bodyPr/>
                    <a:lstStyle/>
                    <a:p>
                      <a:r>
                        <a:rPr lang="en-US" dirty="0" smtClean="0"/>
                        <a:t>Timeframe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Task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2018-2019 School 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Continue local implementation.  Assessment development focuses on item writing and ancillary test development activities.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2019-2020 School 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Continue local implementation.  Assessment development focuses on the final item writing for items that will appear in the first 2020-2021</a:t>
                      </a:r>
                      <a:r>
                        <a:rPr lang="en-US" baseline="0" dirty="0" smtClean="0"/>
                        <a:t> test.  Field testing, a question sampler and public information will be released.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2020-2021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Reexamine and revise Strategic Plan as necessary.  Earliest possible administration of grade 5 and 8 assessment.  Field testing of Regents exam items.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2021-2022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Proposed administration of new</a:t>
                      </a:r>
                      <a:r>
                        <a:rPr lang="en-US" baseline="0" dirty="0" smtClean="0"/>
                        <a:t> Regents exams.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920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hlinkClick r:id="rId2" invalidUrl="http://www.p12.nysed.gov/ciai/mst/sci/documents/BoR-ConsiderationNYS P-12-ScienceLearningStandards.pdf"/>
              </a:rPr>
              <a:t>http://</a:t>
            </a:r>
            <a:r>
              <a:rPr lang="en-US" dirty="0" smtClean="0">
                <a:hlinkClick r:id="rId2" invalidUrl="http://www.p12.nysed.gov/ciai/mst/sci/documents/BoR-ConsiderationNYS P-12-ScienceLearningStandards.pdf"/>
              </a:rPr>
              <a:t>www.p12.nysed.gov/ciai/mst/sci</a:t>
            </a:r>
            <a:r>
              <a:rPr lang="en-US" dirty="0" smtClean="0">
                <a:hlinkClick r:id="rId2" invalidUrl="http://www.p12.nysed.gov/ciai/mst/sci/documents/BoR-ConsiderationNYS P-12-ScienceLearningStandards.pdf"/>
              </a:rPr>
              <a:t>/documents/BoR-ConsiderationNYS%20P-12-ScienceLearningStandards.pdf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NGSS@NSTA</a:t>
            </a:r>
          </a:p>
          <a:p>
            <a:r>
              <a:rPr lang="en-US" dirty="0" smtClean="0">
                <a:hlinkClick r:id="rId3"/>
              </a:rPr>
              <a:t>www.nextgenscience.org</a:t>
            </a:r>
            <a:endParaRPr lang="en-US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www.cde.ca.gov/pd/ca/sc/ngssstandards.asp</a:t>
            </a:r>
            <a:endParaRPr lang="en-US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www.doe.mass.edu/stem/standards/faq.html</a:t>
            </a:r>
            <a:endParaRPr lang="en-US" dirty="0" smtClean="0"/>
          </a:p>
          <a:p>
            <a:r>
              <a:rPr lang="en-US" dirty="0" smtClean="0"/>
              <a:t>NYS Science Consortium PowerPoints </a:t>
            </a:r>
          </a:p>
          <a:p>
            <a:r>
              <a:rPr lang="en-US" dirty="0" smtClean="0"/>
              <a:t>NGSS Overview </a:t>
            </a:r>
            <a:r>
              <a:rPr lang="en-US" dirty="0"/>
              <a:t>for Principals </a:t>
            </a:r>
            <a:r>
              <a:rPr lang="en-US" dirty="0">
                <a:hlinkClick r:id="rId6" invalidUrl="http://www.nextgenscience.org/sites/default/files/resource/files/NGSS Overview for Principals_0.pdf"/>
              </a:rPr>
              <a:t>http://</a:t>
            </a:r>
            <a:r>
              <a:rPr lang="en-US" dirty="0" smtClean="0">
                <a:hlinkClick r:id="rId6" invalidUrl="http://www.nextgenscience.org/sites/default/files/resource/files/NGSS Overview for Principals_0.pdf"/>
              </a:rPr>
              <a:t>www.nextgenscience.org/sites/default/files/resource/files/NGSS%20Overview%20for%20Principals_0.pdf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21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864" t="16044" r="33696" b="29039"/>
          <a:stretch/>
        </p:blipFill>
        <p:spPr>
          <a:xfrm>
            <a:off x="1027110" y="1034239"/>
            <a:ext cx="5093208" cy="49665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8216" y="4703693"/>
            <a:ext cx="2185067" cy="99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90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NGSS Adoption Map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590800"/>
            <a:ext cx="5206146" cy="3305175"/>
          </a:xfrm>
        </p:spPr>
      </p:pic>
    </p:spTree>
    <p:extLst>
      <p:ext uri="{BB962C8B-B14F-4D97-AF65-F5344CB8AC3E}">
        <p14:creationId xmlns:p14="http://schemas.microsoft.com/office/powerpoint/2010/main" val="147975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8153400" cy="43147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5334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You Can Now Travel from the Atlantic to the Pacific with Three Dimensional Learning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68635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899183"/>
              </p:ext>
            </p:extLst>
          </p:nvPr>
        </p:nvGraphicFramePr>
        <p:xfrm>
          <a:off x="1401417" y="1692136"/>
          <a:ext cx="6485284" cy="41371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2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2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671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Current MST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NYSSLS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16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Mostly teacher led activities with known outcomes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</a:rPr>
                        <a:t>Students plan and carry out investigations – “real science”</a:t>
                      </a:r>
                      <a:endParaRPr lang="en-US" sz="14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574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Emphasis on content (Standard 4)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</a:rPr>
                        <a:t>Emphasis on practices </a:t>
                      </a:r>
                      <a:r>
                        <a:rPr lang="en-US" sz="1400" dirty="0" smtClean="0"/>
                        <a:t>including engineering, 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</a:rPr>
                        <a:t>critical thinking </a:t>
                      </a:r>
                      <a:r>
                        <a:rPr lang="en-US" sz="1400" dirty="0" smtClean="0"/>
                        <a:t>and 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</a:rPr>
                        <a:t>explanation of phenomena</a:t>
                      </a:r>
                      <a:endParaRPr lang="en-US" sz="14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574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Any units 5-8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Specific units, banded K-2, 3-5, and 6-8, </a:t>
                      </a:r>
                    </a:p>
                    <a:p>
                      <a:r>
                        <a:rPr lang="en-US" sz="1400" dirty="0" smtClean="0"/>
                        <a:t>Progressions K-12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102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Familiar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Some unit content new to most teachers K-8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574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Assessments - recall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</a:rPr>
                        <a:t>Performance tasks – application/evaluation/models/ analysis</a:t>
                      </a:r>
                      <a:endParaRPr lang="en-US" sz="14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102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Grades/courses taught in isolation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College/career ready, K-12 progressions 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0282" y="838200"/>
            <a:ext cx="7747553" cy="68580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are the NYSSLS different than our current standards?</a:t>
            </a:r>
          </a:p>
        </p:txBody>
      </p:sp>
    </p:spTree>
    <p:extLst>
      <p:ext uri="{BB962C8B-B14F-4D97-AF65-F5344CB8AC3E}">
        <p14:creationId xmlns:p14="http://schemas.microsoft.com/office/powerpoint/2010/main" val="13240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NYSSLS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York State Science Learning Standards</a:t>
            </a:r>
          </a:p>
          <a:p>
            <a:pPr lvl="1"/>
            <a:r>
              <a:rPr lang="en-US" dirty="0" smtClean="0"/>
              <a:t>Adapted from the NGSS</a:t>
            </a:r>
          </a:p>
          <a:p>
            <a:pPr lvl="1"/>
            <a:r>
              <a:rPr lang="en-US" dirty="0" smtClean="0"/>
              <a:t>First Draft Released in 2015</a:t>
            </a:r>
          </a:p>
          <a:p>
            <a:pPr lvl="1"/>
            <a:r>
              <a:rPr lang="en-US" dirty="0" smtClean="0"/>
              <a:t>Stakeholder comment period resulted in several changes</a:t>
            </a:r>
          </a:p>
          <a:p>
            <a:pPr lvl="1"/>
            <a:r>
              <a:rPr lang="en-US" dirty="0" smtClean="0"/>
              <a:t>Second Draft Released in 2016</a:t>
            </a:r>
          </a:p>
          <a:p>
            <a:pPr lvl="1"/>
            <a:r>
              <a:rPr lang="en-US" dirty="0" smtClean="0"/>
              <a:t>An item will be placed before the Board of Regents to adopt these standards this fall.</a:t>
            </a:r>
          </a:p>
          <a:p>
            <a:pPr lvl="1"/>
            <a:r>
              <a:rPr lang="en-US" dirty="0">
                <a:hlinkClick r:id="rId2" invalidUrl="http://www.p12.nysed.gov/ciai/mst/sci/documents/BoR-ConsiderationNYS P-12-ScienceLearningStandards.pdf"/>
              </a:rPr>
              <a:t>http://</a:t>
            </a:r>
            <a:r>
              <a:rPr lang="en-US" dirty="0" smtClean="0">
                <a:hlinkClick r:id="rId2" invalidUrl="http://www.p12.nysed.gov/ciai/mst/sci/documents/BoR-ConsiderationNYS P-12-ScienceLearningStandards.pdf"/>
              </a:rPr>
              <a:t>www.p12.nysed.gov/ciai/mst/sci</a:t>
            </a:r>
            <a:r>
              <a:rPr lang="en-US" dirty="0" smtClean="0">
                <a:hlinkClick r:id="rId2" invalidUrl="http://www.p12.nysed.gov/ciai/mst/sci/documents/BoR-ConsiderationNYS P-12-ScienceLearningStandards.pdf"/>
              </a:rPr>
              <a:t>/documents/BoR-ConsiderationNYS%20P-12-ScienceLearningStandards.pdf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36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the implications for how science should be taught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6045" y="2638045"/>
            <a:ext cx="5937755" cy="330555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NYSSLS contain less content, but greater depth, than our current standards.</a:t>
            </a:r>
          </a:p>
          <a:p>
            <a:r>
              <a:rPr lang="en-US" dirty="0"/>
              <a:t>This will result in a new way of teaching and learning science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Content (Disciplinary Core Ideas) is meant to be taught along with the Cross-Cutting Concepts and Science and Engineering Practices. </a:t>
            </a:r>
          </a:p>
          <a:p>
            <a:r>
              <a:rPr lang="en-US" dirty="0" smtClean="0"/>
              <a:t>Together these three components comprise three dimensional (3D) learning.</a:t>
            </a:r>
          </a:p>
          <a:p>
            <a:r>
              <a:rPr lang="en-US" dirty="0" smtClean="0"/>
              <a:t>Students learn content through investigating questions, rather than listening to lectures and memorizing information.</a:t>
            </a:r>
          </a:p>
          <a:p>
            <a:r>
              <a:rPr lang="en-US" dirty="0" smtClean="0"/>
              <a:t>Teachers move into the role of facilitator.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24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/>
          <p:cNvSpPr>
            <a:spLocks/>
          </p:cNvSpPr>
          <p:nvPr/>
        </p:nvSpPr>
        <p:spPr bwMode="auto">
          <a:xfrm>
            <a:off x="1143000" y="1943044"/>
            <a:ext cx="6858000" cy="4057706"/>
          </a:xfrm>
          <a:prstGeom prst="rect">
            <a:avLst/>
          </a:prstGeom>
          <a:solidFill>
            <a:srgbClr val="000000">
              <a:alpha val="0"/>
            </a:srgbClr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hangingPunct="0"/>
            <a:endParaRPr lang="en-US" sz="1350" dirty="0"/>
          </a:p>
        </p:txBody>
      </p:sp>
      <p:sp>
        <p:nvSpPr>
          <p:cNvPr id="79874" name="Rectangle 2"/>
          <p:cNvSpPr>
            <a:spLocks/>
          </p:cNvSpPr>
          <p:nvPr/>
        </p:nvSpPr>
        <p:spPr bwMode="auto">
          <a:xfrm>
            <a:off x="1143000" y="1028868"/>
            <a:ext cx="6858000" cy="907480"/>
          </a:xfrm>
          <a:prstGeom prst="rect">
            <a:avLst/>
          </a:prstGeom>
          <a:gradFill rotWithShape="0">
            <a:gsLst>
              <a:gs pos="0">
                <a:srgbClr val="9ACA3C"/>
              </a:gs>
              <a:gs pos="100000">
                <a:srgbClr val="EBF4D8"/>
              </a:gs>
            </a:gsLst>
            <a:lin ang="18900000"/>
          </a:gradFill>
          <a:ln w="38100">
            <a:solidFill>
              <a:srgbClr val="303A9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hangingPunct="0"/>
            <a:endParaRPr lang="en-US" sz="1350" dirty="0"/>
          </a:p>
        </p:txBody>
      </p:sp>
      <p:pic>
        <p:nvPicPr>
          <p:cNvPr id="79875" name="Picture 3" descr="image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6717" y="5486737"/>
            <a:ext cx="945152" cy="45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6" name="Picture 4" descr="Girl-TeacherOutsid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1972" y="1058169"/>
            <a:ext cx="1338616" cy="843856"/>
          </a:xfrm>
          <a:prstGeom prst="rect">
            <a:avLst/>
          </a:prstGeom>
          <a:noFill/>
          <a:ln w="9525">
            <a:solidFill>
              <a:srgbClr val="303A96"/>
            </a:solidFill>
            <a:round/>
            <a:headEnd/>
            <a:tailEnd/>
          </a:ln>
        </p:spPr>
      </p:pic>
      <p:sp>
        <p:nvSpPr>
          <p:cNvPr id="79877" name="Rectangle 5"/>
          <p:cNvSpPr>
            <a:spLocks/>
          </p:cNvSpPr>
          <p:nvPr/>
        </p:nvSpPr>
        <p:spPr bwMode="auto">
          <a:xfrm>
            <a:off x="1143000" y="1943044"/>
            <a:ext cx="6858000" cy="4057706"/>
          </a:xfrm>
          <a:prstGeom prst="rect">
            <a:avLst/>
          </a:prstGeom>
          <a:solidFill>
            <a:srgbClr val="000000">
              <a:alpha val="0"/>
            </a:srgbClr>
          </a:solidFill>
          <a:ln w="36124">
            <a:solidFill>
              <a:srgbClr val="3A5E8A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hangingPunct="0"/>
            <a:endParaRPr lang="en-US" sz="1350" dirty="0"/>
          </a:p>
        </p:txBody>
      </p:sp>
      <p:pic>
        <p:nvPicPr>
          <p:cNvPr id="79878" name="Picture 6" descr="image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6716" y="5485900"/>
            <a:ext cx="944315" cy="45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0" name="Picture 12" descr="sample page ESS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lum bright="-11000" contrast="12000"/>
          </a:blip>
          <a:stretch>
            <a:fillRect/>
          </a:stretch>
        </p:blipFill>
        <p:spPr>
          <a:xfrm>
            <a:off x="3214594" y="1968103"/>
            <a:ext cx="2714813" cy="3394472"/>
          </a:xfrm>
        </p:spPr>
      </p:pic>
      <p:sp>
        <p:nvSpPr>
          <p:cNvPr id="86026" name="Rectangle 10"/>
          <p:cNvSpPr>
            <a:spLocks noGrp="1"/>
          </p:cNvSpPr>
          <p:nvPr>
            <p:ph type="title"/>
          </p:nvPr>
        </p:nvSpPr>
        <p:spPr>
          <a:xfrm>
            <a:off x="1812728" y="991197"/>
            <a:ext cx="5518547" cy="870644"/>
          </a:xfrm>
        </p:spPr>
        <p:txBody>
          <a:bodyPr/>
          <a:lstStyle/>
          <a:p>
            <a:pPr algn="l">
              <a:defRPr/>
            </a:pPr>
            <a:r>
              <a:rPr lang="en-US" sz="285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System Architecture</a:t>
            </a:r>
          </a:p>
        </p:txBody>
      </p:sp>
      <p:sp>
        <p:nvSpPr>
          <p:cNvPr id="79881" name="AutoShape 13"/>
          <p:cNvSpPr>
            <a:spLocks/>
          </p:cNvSpPr>
          <p:nvPr/>
        </p:nvSpPr>
        <p:spPr bwMode="auto">
          <a:xfrm>
            <a:off x="2803921" y="2062758"/>
            <a:ext cx="167879" cy="966192"/>
          </a:xfrm>
          <a:prstGeom prst="leftBrace">
            <a:avLst>
              <a:gd name="adj1" fmla="val 43750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48218" tIns="24110" rIns="48218" bIns="24110" anchor="ctr"/>
          <a:lstStyle/>
          <a:p>
            <a:endParaRPr lang="en-US" sz="1350" dirty="0"/>
          </a:p>
        </p:txBody>
      </p:sp>
      <p:sp>
        <p:nvSpPr>
          <p:cNvPr id="79882" name="Text Box 14"/>
          <p:cNvSpPr txBox="1">
            <a:spLocks noChangeArrowheads="1"/>
          </p:cNvSpPr>
          <p:nvPr/>
        </p:nvSpPr>
        <p:spPr bwMode="auto">
          <a:xfrm>
            <a:off x="1552077" y="2336161"/>
            <a:ext cx="993457" cy="46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8218" tIns="24110" rIns="48218" bIns="24110">
            <a:spAutoFit/>
          </a:bodyPr>
          <a:lstStyle/>
          <a:p>
            <a:pPr algn="ctr" defTabSz="482186"/>
            <a:r>
              <a:rPr lang="en-US" sz="1350" dirty="0"/>
              <a:t>Performance</a:t>
            </a:r>
          </a:p>
          <a:p>
            <a:pPr algn="ctr" defTabSz="482186"/>
            <a:r>
              <a:rPr lang="en-US" sz="1350" dirty="0"/>
              <a:t>Expectations</a:t>
            </a:r>
          </a:p>
        </p:txBody>
      </p:sp>
      <p:sp>
        <p:nvSpPr>
          <p:cNvPr id="12" name="AutoShape 10"/>
          <p:cNvSpPr>
            <a:spLocks/>
          </p:cNvSpPr>
          <p:nvPr/>
        </p:nvSpPr>
        <p:spPr bwMode="auto">
          <a:xfrm>
            <a:off x="2803921" y="3143250"/>
            <a:ext cx="167879" cy="1543050"/>
          </a:xfrm>
          <a:prstGeom prst="leftBrace">
            <a:avLst>
              <a:gd name="adj1" fmla="val 68750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48218" tIns="24110" rIns="48218" bIns="24110" anchor="ctr"/>
          <a:lstStyle/>
          <a:p>
            <a:endParaRPr lang="en-US" sz="1350" dirty="0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645672" y="3657600"/>
            <a:ext cx="886633" cy="46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8218" tIns="24110" rIns="48218" bIns="24110">
            <a:spAutoFit/>
          </a:bodyPr>
          <a:lstStyle/>
          <a:p>
            <a:pPr algn="ctr" defTabSz="482186"/>
            <a:r>
              <a:rPr lang="en-US" sz="1350" dirty="0"/>
              <a:t>Foundation</a:t>
            </a:r>
          </a:p>
          <a:p>
            <a:pPr algn="ctr" defTabSz="482186"/>
            <a:r>
              <a:rPr lang="en-US" sz="1350" dirty="0"/>
              <a:t>Boxes</a:t>
            </a:r>
          </a:p>
        </p:txBody>
      </p:sp>
      <p:sp>
        <p:nvSpPr>
          <p:cNvPr id="14" name="AutoShape 10"/>
          <p:cNvSpPr>
            <a:spLocks/>
          </p:cNvSpPr>
          <p:nvPr/>
        </p:nvSpPr>
        <p:spPr bwMode="auto">
          <a:xfrm>
            <a:off x="2800351" y="4813995"/>
            <a:ext cx="160735" cy="843856"/>
          </a:xfrm>
          <a:prstGeom prst="leftBrace">
            <a:avLst>
              <a:gd name="adj1" fmla="val 43750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48218" tIns="24110" rIns="48218" bIns="24110" anchor="ctr"/>
          <a:lstStyle/>
          <a:p>
            <a:endParaRPr lang="en-US" sz="1350" dirty="0"/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727058" y="4850761"/>
            <a:ext cx="974221" cy="46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8218" tIns="24110" rIns="48218" bIns="24110">
            <a:spAutoFit/>
          </a:bodyPr>
          <a:lstStyle/>
          <a:p>
            <a:pPr algn="ctr" defTabSz="482186"/>
            <a:r>
              <a:rPr lang="en-US" sz="1350" dirty="0"/>
              <a:t>Connection </a:t>
            </a:r>
          </a:p>
          <a:p>
            <a:pPr algn="ctr" defTabSz="482186"/>
            <a:r>
              <a:rPr lang="en-US" sz="1350" dirty="0"/>
              <a:t>Box</a:t>
            </a:r>
          </a:p>
        </p:txBody>
      </p:sp>
    </p:spTree>
    <p:extLst>
      <p:ext uri="{BB962C8B-B14F-4D97-AF65-F5344CB8AC3E}">
        <p14:creationId xmlns:p14="http://schemas.microsoft.com/office/powerpoint/2010/main" val="8497161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9fa4f1cb33d0adf6968f5be6bef4df8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55b7f5ed55d98ec7e6cb9419faa4821a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MarketGroupTiers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 ma:readOnly="false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MarketGroupTiers" ma:index="75" nillable="true" ma:displayName="Loc Market Group Tiers [deprecated]" ma:default="" ma:internalName="LocMarketGroupTiers" ma:readOnly="false">
      <xsd:simpleType>
        <xsd:restriction base="dms:Unknown"/>
      </xsd:simpleType>
    </xsd:element>
    <xsd:element name="LocNewPublishedVersionLookup" ma:index="76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7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8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9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80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1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2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3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4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5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6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8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9" nillable="true" ma:displayName="Machine Translated" ma:default="" ma:internalName="MachineTranslated" ma:readOnly="false">
      <xsd:simpleType>
        <xsd:restriction base="dms:Boolean"/>
      </xsd:simpleType>
    </xsd:element>
    <xsd:element name="Manager" ma:index="90" nillable="true" ma:displayName="Manager" ma:hidden="true" ma:internalName="Manager" ma:readOnly="false">
      <xsd:simpleType>
        <xsd:restriction base="dms:Text"/>
      </xsd:simpleType>
    </xsd:element>
    <xsd:element name="Markets" ma:index="91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2" nillable="true" ma:displayName="Milestone" ma:default="" ma:internalName="Milestone" ma:readOnly="false">
      <xsd:simpleType>
        <xsd:restriction base="dms:Unknown"/>
      </xsd:simpleType>
    </xsd:element>
    <xsd:element name="TPNamespace" ma:index="95" nillable="true" ma:displayName="Namespace" ma:default="" ma:internalName="TPNamespace">
      <xsd:simpleType>
        <xsd:restriction base="dms:Text"/>
      </xsd:simpleType>
    </xsd:element>
    <xsd:element name="NumericId" ma:index="96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7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8" nillable="true" ma:displayName="OOCacheId" ma:internalName="OOCacheId" ma:readOnly="false">
      <xsd:simpleType>
        <xsd:restriction base="dms:Text"/>
      </xsd:simpleType>
    </xsd:element>
    <xsd:element name="OpenTemplate" ma:index="99" nillable="true" ma:displayName="Open Template" ma:default="true" ma:internalName="OpenTemplate">
      <xsd:simpleType>
        <xsd:restriction base="dms:Boolean"/>
      </xsd:simpleType>
    </xsd:element>
    <xsd:element name="OriginAsset" ma:index="100" nillable="true" ma:displayName="Origin Asset" ma:default="" ma:internalName="OriginAsset" ma:readOnly="false">
      <xsd:simpleType>
        <xsd:restriction base="dms:Text"/>
      </xsd:simpleType>
    </xsd:element>
    <xsd:element name="OriginalRelease" ma:index="101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2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3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4" nillable="true" ma:displayName="Parent Asset Id" ma:default="" ma:internalName="ParentAssetId" ma:readOnly="false">
      <xsd:simpleType>
        <xsd:restriction base="dms:Text"/>
      </xsd:simpleType>
    </xsd:element>
    <xsd:element name="PlannedPubDate" ma:index="105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6" nillable="true" ma:displayName="Policheck Words" ma:default="" ma:internalName="PolicheckWords" ma:readOnly="false">
      <xsd:simpleType>
        <xsd:restriction base="dms:Text"/>
      </xsd:simpleType>
    </xsd:element>
    <xsd:element name="BusinessGroup" ma:index="107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8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9" nillable="true" ma:displayName="Provider" ma:default="" ma:internalName="Provider" ma:readOnly="false">
      <xsd:simpleType>
        <xsd:restriction base="dms:Unknown"/>
      </xsd:simpleType>
    </xsd:element>
    <xsd:element name="Providers" ma:index="110" nillable="true" ma:displayName="Providers" ma:default="" ma:internalName="Providers" ma:readOnly="false">
      <xsd:simpleType>
        <xsd:restriction base="dms:Unknown"/>
      </xsd:simpleType>
    </xsd:element>
    <xsd:element name="PublishStatusLookup" ma:index="111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2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3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4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6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8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9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20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1" nillable="true" ma:displayName="Submitter ID" ma:default="" ma:internalName="SubmitterId" ma:readOnly="false">
      <xsd:simpleType>
        <xsd:restriction base="dms:Text"/>
      </xsd:simpleType>
    </xsd:element>
    <xsd:element name="TaxCatchAll" ma:index="122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3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4" nillable="true" ma:displayName="Template Status" ma:default="" ma:internalName="TemplateStatus">
      <xsd:simpleType>
        <xsd:restriction base="dms:Unknown"/>
      </xsd:simpleType>
    </xsd:element>
    <xsd:element name="TemplateTemplateType" ma:index="125" nillable="true" ma:displayName="Template Type" ma:default="" ma:internalName="TemplateTemplateType">
      <xsd:simpleType>
        <xsd:restriction base="dms:Unknown"/>
      </xsd:simpleType>
    </xsd:element>
    <xsd:element name="ThumbnailAssetId" ma:index="126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7" nillable="true" ma:displayName="Times Cloned" ma:default="" ma:internalName="TimesCloned" ma:readOnly="false">
      <xsd:simpleType>
        <xsd:restriction base="dms:Number"/>
      </xsd:simpleType>
    </xsd:element>
    <xsd:element name="TrustLevel" ma:index="129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30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1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2" nillable="true" ma:displayName="UA Notes" ma:default="" ma:internalName="UANotes" ma:readOnly="false">
      <xsd:simpleType>
        <xsd:restriction base="dms:Note"/>
      </xsd:simpleType>
    </xsd:element>
    <xsd:element name="TPAppVersion" ma:index="133" nillable="true" ma:displayName="Version" ma:default="" ma:internalName="TPAppVersion">
      <xsd:simpleType>
        <xsd:restriction base="dms:Text"/>
      </xsd:simpleType>
    </xsd:element>
    <xsd:element name="VoteCount" ma:index="134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8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APDescription xmlns="4873beb7-5857-4685-be1f-d57550cc96cc" xsi:nil="true"/>
    <AssetExpire xmlns="4873beb7-5857-4685-be1f-d57550cc96cc">2029-05-12T07:00:00+00:00</AssetExpire>
    <IntlLangReviewDate xmlns="4873beb7-5857-4685-be1f-d57550cc96cc">2010-05-28T00:21:00+00:00</IntlLangReviewDate>
    <TPFriendlyName xmlns="4873beb7-5857-4685-be1f-d57550cc96cc" xsi:nil="true"/>
    <IntlLangReview xmlns="4873beb7-5857-4685-be1f-d57550cc96cc" xsi:nil="true"/>
    <PolicheckWords xmlns="4873beb7-5857-4685-be1f-d57550cc96cc" xsi:nil="true"/>
    <SubmitterId xmlns="4873beb7-5857-4685-be1f-d57550cc96cc" xsi:nil="true"/>
    <AcquiredFrom xmlns="4873beb7-5857-4685-be1f-d57550cc96cc">Community</AcquiredFrom>
    <EditorialStatus xmlns="4873beb7-5857-4685-be1f-d57550cc96cc" xsi:nil="true"/>
    <Markets xmlns="4873beb7-5857-4685-be1f-d57550cc96cc"/>
    <OriginAsset xmlns="4873beb7-5857-4685-be1f-d57550cc96cc" xsi:nil="true"/>
    <AssetStart xmlns="4873beb7-5857-4685-be1f-d57550cc96cc">2010-05-28T00:18:00+00:00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918053</Value>
      <Value>1313682</Value>
    </PublishStatusLookup>
    <APAuthor xmlns="4873beb7-5857-4685-be1f-d57550cc96cc">
      <UserInfo>
        <DisplayName>REDMOND\v-luannv</DisplayName>
        <AccountId>92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true</OutputCachingOn>
    <TemplateStatus xmlns="4873beb7-5857-4685-be1f-d57550cc96cc" xsi:nil="true"/>
    <IsSearchable xmlns="4873beb7-5857-4685-be1f-d57550cc96cc">true</IsSearchable>
    <ContentItem xmlns="4873beb7-5857-4685-be1f-d57550cc96cc" xsi:nil="true"/>
    <HandoffToMSDN xmlns="4873beb7-5857-4685-be1f-d57550cc96cc">2010-05-28T00:21:00+00:00</HandoffToMSDN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>2010-05-28T00:21:00+00:00</LastModifiedDateTime>
    <LastPublishResultLookup xmlns="4873beb7-5857-4685-be1f-d57550cc96cc" xsi:nil="true"/>
    <LegacyData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>2010-05-28T00:21:00+00:00</PlannedPubDate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TPLaunchHelpLinkType xmlns="4873beb7-5857-4685-be1f-d57550cc96cc">Template</TPLaunchHelpLinkType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Provider xmlns="4873beb7-5857-4685-be1f-d57550cc96cc" xsi:nil="true"/>
    <UACurrentWords xmlns="4873beb7-5857-4685-be1f-d57550cc96cc" xsi:nil="true"/>
    <AssetId xmlns="4873beb7-5857-4685-be1f-d57550cc96cc">TP101881400</AssetId>
    <TPClientViewer xmlns="4873beb7-5857-4685-be1f-d57550cc96cc" xsi:nil="true"/>
    <DSATActionTaken xmlns="4873beb7-5857-4685-be1f-d57550cc96cc">Best Bets</DSATActionTaken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</PublishTargets>
    <ApprovalLog xmlns="4873beb7-5857-4685-be1f-d57550cc96cc" xsi:nil="true"/>
    <BugNumber xmlns="4873beb7-5857-4685-be1f-d57550cc96cc" xsi:nil="true"/>
    <CrawlForDependencies xmlns="4873beb7-5857-4685-be1f-d57550cc96cc">false</CrawlForDependencies>
    <LastHandOff xmlns="4873beb7-5857-4685-be1f-d57550cc96cc" xsi:nil="true"/>
    <Milestone xmlns="4873beb7-5857-4685-be1f-d57550cc96cc" xsi:nil="true"/>
    <UANotes xmlns="4873beb7-5857-4685-be1f-d57550cc96cc" xsi:nil="true"/>
    <BlockPublish xmlns="4873beb7-5857-4685-be1f-d57550cc96cc" xsi:nil="true"/>
    <CampaignTagsTaxHTField0 xmlns="4873beb7-5857-4685-be1f-d57550cc96cc">
      <Terms xmlns="http://schemas.microsoft.com/office/infopath/2007/PartnerControls"/>
    </CampaignTagsTaxHTField0>
    <LocLastLocAttemptVersionLookup xmlns="4873beb7-5857-4685-be1f-d57550cc96cc">24677</LocLastLocAttemptVersionLookup>
    <LocLastLocAttemptVersionTypeLookup xmlns="4873beb7-5857-4685-be1f-d57550cc96cc" xsi:nil="true"/>
    <LocMarketGroupTiers xmlns="4873beb7-5857-4685-be1f-d57550cc96cc" xsi:nil="true"/>
    <LocOverallPreviewStatusLookup xmlns="4873beb7-5857-4685-be1f-d57550cc96cc" xsi:nil="true"/>
    <LocOverallPublishStatusLookup xmlns="4873beb7-5857-4685-be1f-d57550cc96cc" xsi:nil="true"/>
    <TaxCatchAll xmlns="4873beb7-5857-4685-be1f-d57550cc96cc"/>
    <LocNewPublishedVersionLookup xmlns="4873beb7-5857-4685-be1f-d57550cc96cc" xsi:nil="true"/>
    <LocPublishedDependentAssetsLookup xmlns="4873beb7-5857-4685-be1f-d57550cc96cc" xsi:nil="true"/>
    <LocComments xmlns="4873beb7-5857-4685-be1f-d57550cc96cc" xsi:nil="true"/>
    <LocProcessedForMarketsLookup xmlns="4873beb7-5857-4685-be1f-d57550cc96cc" xsi:nil="true"/>
    <LocRecommendedHandoff xmlns="4873beb7-5857-4685-be1f-d57550cc96cc" xsi:nil="true"/>
    <LocManualTestRequired xmlns="4873beb7-5857-4685-be1f-d57550cc96cc" xsi:nil="true"/>
    <LocProcessedForHandoffsLookup xmlns="4873beb7-5857-4685-be1f-d57550cc96cc" xsi:nil="true"/>
    <LocOverallHandbackStatusLookup xmlns="4873beb7-5857-4685-be1f-d57550cc96cc" xsi:nil="true"/>
    <LocalizationTagsTaxHTField0 xmlns="4873beb7-5857-4685-be1f-d57550cc96cc">
      <Terms xmlns="http://schemas.microsoft.com/office/infopath/2007/PartnerControls"/>
    </LocalizationTagsTaxHTField0>
    <FeatureTagsTaxHTField0 xmlns="4873beb7-5857-4685-be1f-d57550cc96cc">
      <Terms xmlns="http://schemas.microsoft.com/office/infopath/2007/PartnerControls"/>
    </FeatureTagsTaxHTField0>
    <LocOverallLocStatusLookup xmlns="4873beb7-5857-4685-be1f-d57550cc96cc" xsi:nil="true"/>
    <LocPublishedLinkedAssetsLookup xmlns="4873beb7-5857-4685-be1f-d57550cc96cc" xsi:nil="true"/>
    <InternalTagsTaxHTField0 xmlns="4873beb7-5857-4685-be1f-d57550cc96cc">
      <Terms xmlns="http://schemas.microsoft.com/office/infopath/2007/PartnerControls"/>
    </InternalTagsTaxHTField0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C04DB03-05D2-49D8-A884-EB8BB03D86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3F41C0E-86E8-4FC4-8DFE-D2E1B396236E}">
  <ds:schemaRefs>
    <ds:schemaRef ds:uri="http://purl.org/dc/dcmitype/"/>
    <ds:schemaRef ds:uri="4873beb7-5857-4685-be1f-d57550cc96cc"/>
    <ds:schemaRef ds:uri="http://www.w3.org/XML/1998/namespace"/>
    <ds:schemaRef ds:uri="http://schemas.microsoft.com/office/2006/metadata/properties"/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F3104326-CDF0-433C-9A28-8A3A2FE783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560</TotalTime>
  <Words>1934</Words>
  <Application>Microsoft Office PowerPoint</Application>
  <PresentationFormat>On-screen Show (4:3)</PresentationFormat>
  <Paragraphs>180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Gill Sans MT</vt:lpstr>
      <vt:lpstr>Impact</vt:lpstr>
      <vt:lpstr>Parcel</vt:lpstr>
      <vt:lpstr>PowerPoint Presentation</vt:lpstr>
      <vt:lpstr>What is the current state of science standards in NYS</vt:lpstr>
      <vt:lpstr>PowerPoint Presentation</vt:lpstr>
      <vt:lpstr>NGSS Adoption Map</vt:lpstr>
      <vt:lpstr>PowerPoint Presentation</vt:lpstr>
      <vt:lpstr>How are the NYSSLS different than our current standards?</vt:lpstr>
      <vt:lpstr>NYSSLS</vt:lpstr>
      <vt:lpstr>What are the implications for how science should be taught</vt:lpstr>
      <vt:lpstr>System Architecture</vt:lpstr>
      <vt:lpstr>How Do NYSSLS Differ from NGSS</vt:lpstr>
      <vt:lpstr>Disciplinary Core IDEAS</vt:lpstr>
      <vt:lpstr>Science &amp; Engineering practices</vt:lpstr>
      <vt:lpstr>Cross-Cutting Concepts</vt:lpstr>
      <vt:lpstr>Evidence Statements</vt:lpstr>
      <vt:lpstr>Progressions</vt:lpstr>
      <vt:lpstr>Three dimensional learning</vt:lpstr>
      <vt:lpstr>Three dimensional teaching</vt:lpstr>
      <vt:lpstr>What should we do now??</vt:lpstr>
      <vt:lpstr>NYSSLS Curriculum</vt:lpstr>
      <vt:lpstr>PowerPoint Presentation</vt:lpstr>
      <vt:lpstr>Implementation timeline for nyssls</vt:lpstr>
      <vt:lpstr>Implementation timeline, cont.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Jill Gierasch</cp:lastModifiedBy>
  <cp:revision>33</cp:revision>
  <cp:lastPrinted>2016-09-27T11:56:32Z</cp:lastPrinted>
  <dcterms:created xsi:type="dcterms:W3CDTF">2016-08-31T19:00:45Z</dcterms:created>
  <dcterms:modified xsi:type="dcterms:W3CDTF">2016-10-19T17:57:39Z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Scrubbed &amp; tested?">
    <vt:lpwstr>0</vt:lpwstr>
  </property>
  <property fmtid="{D5CDD505-2E9C-101B-9397-08002B2CF9AE}" pid="4" name="Effects types">
    <vt:lpwstr/>
  </property>
  <property fmtid="{D5CDD505-2E9C-101B-9397-08002B2CF9AE}" pid="5" name="Notes0">
    <vt:lpwstr/>
  </property>
  <property fmtid="{D5CDD505-2E9C-101B-9397-08002B2CF9AE}" pid="6" name="Presentation">
    <vt:lpwstr>TEXT_PIC</vt:lpwstr>
  </property>
  <property fmtid="{D5CDD505-2E9C-101B-9397-08002B2CF9AE}" pid="7" name="SlideDescription">
    <vt:lpwstr/>
  </property>
</Properties>
</file>